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4" r:id="rId4"/>
    <p:sldId id="276" r:id="rId5"/>
    <p:sldId id="274" r:id="rId6"/>
    <p:sldId id="270" r:id="rId7"/>
    <p:sldId id="314" r:id="rId8"/>
    <p:sldId id="271" r:id="rId9"/>
    <p:sldId id="272" r:id="rId10"/>
    <p:sldId id="316" r:id="rId11"/>
    <p:sldId id="317" r:id="rId12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976" userDrawn="1">
          <p15:clr>
            <a:srgbClr val="A4A3A4"/>
          </p15:clr>
        </p15:guide>
        <p15:guide id="3" orient="horz" pos="696" userDrawn="1">
          <p15:clr>
            <a:srgbClr val="A4A3A4"/>
          </p15:clr>
        </p15:guide>
        <p15:guide id="4" pos="432" userDrawn="1">
          <p15:clr>
            <a:srgbClr val="A4A3A4"/>
          </p15:clr>
        </p15:guide>
        <p15:guide id="5" orient="horz" pos="1128" userDrawn="1">
          <p15:clr>
            <a:srgbClr val="A4A3A4"/>
          </p15:clr>
        </p15:guide>
        <p15:guide id="6" orient="horz" pos="4536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2CE11B2-D9ED-FBFB-2277-B2FAA9DDACF2}" name="Info - Zavod Iskriva" initials="II" userId="S::info@iskriva.net::28572459-1332-41ed-95d7-829caeaa99c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E4DF"/>
    <a:srgbClr val="408382"/>
    <a:srgbClr val="A1C861"/>
    <a:srgbClr val="0084C6"/>
    <a:srgbClr val="008BCE"/>
    <a:srgbClr val="00AFCB"/>
    <a:srgbClr val="53BBAF"/>
    <a:srgbClr val="24E8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62"/>
      </p:cViewPr>
      <p:guideLst>
        <p:guide pos="2976"/>
        <p:guide orient="horz" pos="696"/>
        <p:guide pos="432"/>
        <p:guide orient="horz" pos="1128"/>
        <p:guide orient="horz" pos="45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8/10/relationships/authors" Target="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glav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Označba mesta datum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97559B-8535-4478-A141-E98F8470040A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4" name="Označba mest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Označba mesta opomb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GB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7F7572-52B6-4E01-B64C-769D4DD82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844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7F7572-52B6-4E01-B64C-769D4DD8208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923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0" userDrawn="1">
          <p15:clr>
            <a:srgbClr val="F26B43"/>
          </p15:clr>
        </p15:guide>
        <p15:guide id="2" pos="57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hyperlink" Target="https://en.eurovelo.com/ev13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visitaoe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428751"/>
            <a:ext cx="18288000" cy="5618657"/>
            <a:chOff x="0" y="0"/>
            <a:chExt cx="1627749" cy="347414"/>
          </a:xfrm>
          <a:gradFill flip="none" rotWithShape="1">
            <a:gsLst>
              <a:gs pos="0">
                <a:srgbClr val="408382">
                  <a:tint val="66000"/>
                  <a:satMod val="160000"/>
                </a:srgbClr>
              </a:gs>
              <a:gs pos="50000">
                <a:srgbClr val="408382">
                  <a:tint val="44500"/>
                  <a:satMod val="160000"/>
                </a:srgbClr>
              </a:gs>
              <a:gs pos="100000">
                <a:srgbClr val="408382">
                  <a:tint val="23500"/>
                  <a:satMod val="160000"/>
                </a:srgbClr>
              </a:gs>
            </a:gsLst>
            <a:lin ang="5400000" scaled="1"/>
            <a:tileRect/>
          </a:gra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1627749" cy="347414"/>
            </a:xfrm>
            <a:custGeom>
              <a:avLst/>
              <a:gdLst/>
              <a:ahLst/>
              <a:cxnLst/>
              <a:rect l="l" t="t" r="r" b="b"/>
              <a:pathLst>
                <a:path w="1627749" h="347414">
                  <a:moveTo>
                    <a:pt x="0" y="0"/>
                  </a:moveTo>
                  <a:lnTo>
                    <a:pt x="1627749" y="0"/>
                  </a:lnTo>
                  <a:lnTo>
                    <a:pt x="1627749" y="347414"/>
                  </a:lnTo>
                  <a:lnTo>
                    <a:pt x="0" y="347414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IE">
                <a:latin typeface="+mj-lt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627749" cy="3855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>
                <a:latin typeface="+mj-lt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10210800" y="7239213"/>
            <a:ext cx="3026974" cy="1513487"/>
          </a:xfrm>
          <a:custGeom>
            <a:avLst/>
            <a:gdLst/>
            <a:ahLst/>
            <a:cxnLst/>
            <a:rect l="l" t="t" r="r" b="b"/>
            <a:pathLst>
              <a:path w="3026974" h="1513487">
                <a:moveTo>
                  <a:pt x="0" y="0"/>
                </a:moveTo>
                <a:lnTo>
                  <a:pt x="3026974" y="0"/>
                </a:lnTo>
                <a:lnTo>
                  <a:pt x="3026974" y="1513487"/>
                </a:lnTo>
                <a:lnTo>
                  <a:pt x="0" y="15134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IE">
              <a:latin typeface="+mj-lt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104900" y="2576085"/>
            <a:ext cx="16078200" cy="33239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b="1" dirty="0" err="1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Izkušnje</a:t>
            </a:r>
            <a:r>
              <a:rPr lang="en-US" sz="5400" b="1" dirty="0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 in </a:t>
            </a:r>
            <a:r>
              <a:rPr lang="en-US" sz="5400" b="1" dirty="0" err="1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ambicije</a:t>
            </a:r>
            <a:r>
              <a:rPr lang="en-US" sz="5400" b="1" dirty="0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 </a:t>
            </a:r>
            <a:r>
              <a:rPr lang="en-US" sz="5400" b="1" dirty="0" err="1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razvoja</a:t>
            </a:r>
            <a:r>
              <a:rPr lang="en-US" sz="5400" b="1" dirty="0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 </a:t>
            </a:r>
            <a:r>
              <a:rPr lang="en-US" sz="5400" b="1" dirty="0" err="1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turističn</a:t>
            </a:r>
            <a:r>
              <a:rPr lang="sl-SI" sz="5400" b="1" dirty="0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o-</a:t>
            </a:r>
            <a:r>
              <a:rPr lang="en-US" sz="5400" b="1" dirty="0" err="1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poslovnega</a:t>
            </a:r>
            <a:r>
              <a:rPr lang="en-US" sz="5400" b="1" dirty="0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 </a:t>
            </a:r>
            <a:r>
              <a:rPr lang="en-US" sz="5400" b="1" dirty="0" err="1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ekosistema</a:t>
            </a:r>
            <a:r>
              <a:rPr lang="sl-SI" sz="5400" b="1" dirty="0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 znotraj edinega </a:t>
            </a:r>
          </a:p>
          <a:p>
            <a:pPr algn="ctr"/>
            <a:r>
              <a:rPr lang="sl-SI" sz="5400" b="1" dirty="0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5-državnega Unescovega </a:t>
            </a:r>
            <a:r>
              <a:rPr lang="sl-SI" sz="5400" b="1" dirty="0" err="1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biosfernega</a:t>
            </a:r>
            <a:r>
              <a:rPr lang="sl-SI" sz="5400" b="1" dirty="0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 območja </a:t>
            </a:r>
          </a:p>
          <a:p>
            <a:pPr algn="ctr"/>
            <a:r>
              <a:rPr lang="sl-SI" sz="5400" b="1" dirty="0">
                <a:solidFill>
                  <a:srgbClr val="353535"/>
                </a:solidFill>
                <a:latin typeface="+mj-lt"/>
                <a:ea typeface="Martel 1 Heavy"/>
                <a:cs typeface="Martel 1 Heavy"/>
                <a:sym typeface="Martel 1 Heavy"/>
              </a:rPr>
              <a:t>Mura-Drava-Donava</a:t>
            </a:r>
            <a:endParaRPr lang="en-US" sz="5400" b="1" dirty="0">
              <a:solidFill>
                <a:srgbClr val="353535"/>
              </a:solidFill>
              <a:latin typeface="+mj-lt"/>
              <a:ea typeface="Martel 1 Heavy"/>
              <a:cs typeface="Martel 1 Heavy"/>
              <a:sym typeface="Martel 1 Heavy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5050227" y="7252811"/>
            <a:ext cx="3026974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sl-SI" sz="3200" b="1" spc="228" dirty="0">
                <a:solidFill>
                  <a:srgbClr val="353535"/>
                </a:solidFill>
                <a:latin typeface="+mj-lt"/>
                <a:ea typeface="Martel 2 Bold"/>
                <a:cs typeface="Martel 2 Bold"/>
                <a:sym typeface="Martel 2 Bold"/>
              </a:rPr>
              <a:t>Urška Dolinar</a:t>
            </a:r>
            <a:r>
              <a:rPr lang="en-US" sz="3200" b="1" spc="228" dirty="0">
                <a:solidFill>
                  <a:srgbClr val="353535"/>
                </a:solidFill>
                <a:latin typeface="+mj-lt"/>
                <a:ea typeface="Martel 2 Bold"/>
                <a:cs typeface="Martel 2 Bold"/>
                <a:sym typeface="Martel 2 Bold"/>
              </a:rPr>
              <a:t>,</a:t>
            </a:r>
            <a:endParaRPr lang="sl-SI" sz="3200" b="1" spc="228" dirty="0">
              <a:solidFill>
                <a:srgbClr val="353535"/>
              </a:solidFill>
              <a:latin typeface="+mj-lt"/>
              <a:ea typeface="Martel 2 Bold"/>
              <a:cs typeface="Martel 2 Bold"/>
              <a:sym typeface="Martel 2 Bold"/>
            </a:endParaRPr>
          </a:p>
          <a:p>
            <a:pPr algn="l"/>
            <a:r>
              <a:rPr lang="sl-SI" sz="3200" b="1" spc="228" dirty="0">
                <a:solidFill>
                  <a:srgbClr val="353535"/>
                </a:solidFill>
                <a:latin typeface="+mj-lt"/>
                <a:ea typeface="Martel 2 Bold"/>
                <a:cs typeface="Martel 2 Bold"/>
                <a:sym typeface="Martel 2 Bold"/>
              </a:rPr>
              <a:t>direktorica, </a:t>
            </a:r>
            <a:r>
              <a:rPr lang="en-US" sz="3200" b="1" spc="228" dirty="0">
                <a:solidFill>
                  <a:srgbClr val="353535"/>
                </a:solidFill>
                <a:latin typeface="+mj-lt"/>
                <a:ea typeface="Martel 2 Bold"/>
                <a:cs typeface="Martel 2 Bold"/>
                <a:sym typeface="Martel 2 Bold"/>
              </a:rPr>
              <a:t> </a:t>
            </a:r>
          </a:p>
          <a:p>
            <a:pPr marL="0" lvl="0" indent="0" algn="l">
              <a:spcBef>
                <a:spcPct val="0"/>
              </a:spcBef>
            </a:pPr>
            <a:r>
              <a:rPr lang="en-US" sz="3200" b="1" spc="228" dirty="0">
                <a:solidFill>
                  <a:srgbClr val="353535"/>
                </a:solidFill>
                <a:latin typeface="+mj-lt"/>
                <a:ea typeface="Martel 2 Bold"/>
                <a:cs typeface="Martel 2 Bold"/>
                <a:sym typeface="Martel 2 Bold"/>
              </a:rPr>
              <a:t>Zavod Iskriva 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-1" y="9120196"/>
            <a:ext cx="18288000" cy="1166804"/>
            <a:chOff x="26" y="25400"/>
            <a:chExt cx="24384000" cy="1555739"/>
          </a:xfrm>
        </p:grpSpPr>
        <p:grpSp>
          <p:nvGrpSpPr>
            <p:cNvPr id="10" name="Group 10"/>
            <p:cNvGrpSpPr/>
            <p:nvPr/>
          </p:nvGrpSpPr>
          <p:grpSpPr>
            <a:xfrm>
              <a:off x="26" y="209539"/>
              <a:ext cx="22474622" cy="1371600"/>
              <a:chOff x="0" y="0"/>
              <a:chExt cx="4439431" cy="270933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4439431" cy="270933"/>
              </a:xfrm>
              <a:custGeom>
                <a:avLst/>
                <a:gdLst/>
                <a:ahLst/>
                <a:cxnLst/>
                <a:rect l="l" t="t" r="r" b="b"/>
                <a:pathLst>
                  <a:path w="4439431" h="270933">
                    <a:moveTo>
                      <a:pt x="0" y="0"/>
                    </a:moveTo>
                    <a:lnTo>
                      <a:pt x="4439431" y="0"/>
                    </a:lnTo>
                    <a:lnTo>
                      <a:pt x="4439431" y="270933"/>
                    </a:lnTo>
                    <a:lnTo>
                      <a:pt x="0" y="27093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IE" dirty="0">
                  <a:latin typeface="+mj-lt"/>
                </a:endParaRPr>
              </a:p>
            </p:txBody>
          </p:sp>
          <p:sp>
            <p:nvSpPr>
              <p:cNvPr id="12" name="TextBox 12"/>
              <p:cNvSpPr txBox="1"/>
              <p:nvPr/>
            </p:nvSpPr>
            <p:spPr>
              <a:xfrm>
                <a:off x="0" y="85725"/>
                <a:ext cx="4439431" cy="18520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5"/>
                  </a:lnSpc>
                </a:pPr>
                <a:endParaRPr>
                  <a:latin typeface="+mj-lt"/>
                </a:endParaRPr>
              </a:p>
            </p:txBody>
          </p:sp>
        </p:grpSp>
        <p:sp>
          <p:nvSpPr>
            <p:cNvPr id="13" name="AutoShape 13"/>
            <p:cNvSpPr/>
            <p:nvPr/>
          </p:nvSpPr>
          <p:spPr>
            <a:xfrm>
              <a:off x="26" y="25400"/>
              <a:ext cx="24384000" cy="25400"/>
            </a:xfrm>
            <a:prstGeom prst="line">
              <a:avLst/>
            </a:prstGeom>
            <a:ln>
              <a:solidFill>
                <a:srgbClr val="408382"/>
              </a:solidFill>
              <a:headEnd type="none" w="sm" len="sm"/>
              <a:tailEnd type="none" w="sm" len="sm"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endParaRPr lang="en-IE">
                <a:latin typeface="+mj-lt"/>
              </a:endParaRP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4826026" y="605809"/>
              <a:ext cx="14732000" cy="4552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592"/>
                </a:lnSpc>
              </a:pPr>
              <a:r>
                <a:rPr lang="sl-SI" sz="2700" dirty="0">
                  <a:solidFill>
                    <a:srgbClr val="408382"/>
                  </a:solidFill>
                  <a:latin typeface="+mj-lt"/>
                  <a:ea typeface="Martel 2"/>
                  <a:cs typeface="Martel 2"/>
                  <a:sym typeface="Martel 2"/>
                </a:rPr>
                <a:t>Evropska Amazonka – poslovno-turistični ekosistem v TBR Mura-Drava-Donava </a:t>
              </a:r>
              <a:endParaRPr lang="en-US" sz="2700" dirty="0">
                <a:solidFill>
                  <a:srgbClr val="408382"/>
                </a:solidFill>
                <a:latin typeface="+mj-lt"/>
                <a:ea typeface="Martel 2"/>
                <a:cs typeface="Martel 2"/>
                <a:sym typeface="Martel 2"/>
              </a:endParaRPr>
            </a:p>
          </p:txBody>
        </p:sp>
      </p:grpSp>
      <p:pic>
        <p:nvPicPr>
          <p:cNvPr id="9" name="Picture 8" descr="A logo with a bird and trees&#10;&#10;Description automatically generated">
            <a:extLst>
              <a:ext uri="{FF2B5EF4-FFF2-40B4-BE49-F238E27FC236}">
                <a16:creationId xmlns:a16="http://schemas.microsoft.com/office/drawing/2014/main" id="{43B89B76-2BB3-D559-9519-47B1E01673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9278844"/>
            <a:ext cx="888268" cy="896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jeZBesedilom 9">
            <a:extLst>
              <a:ext uri="{FF2B5EF4-FFF2-40B4-BE49-F238E27FC236}">
                <a16:creationId xmlns:a16="http://schemas.microsoft.com/office/drawing/2014/main" id="{2409C834-DD44-E06A-1818-1B19D2C6DA2B}"/>
              </a:ext>
            </a:extLst>
          </p:cNvPr>
          <p:cNvSpPr txBox="1"/>
          <p:nvPr/>
        </p:nvSpPr>
        <p:spPr>
          <a:xfrm>
            <a:off x="577767" y="4420225"/>
            <a:ext cx="361323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4400" b="1" dirty="0">
                <a:solidFill>
                  <a:srgbClr val="408382"/>
                </a:solidFill>
                <a:latin typeface="+mj-lt"/>
                <a:cs typeface="Martel 1 Heavy"/>
              </a:rPr>
              <a:t>NAMEN </a:t>
            </a:r>
          </a:p>
          <a:p>
            <a:r>
              <a:rPr lang="sl-SI" sz="4400" b="1" dirty="0">
                <a:solidFill>
                  <a:srgbClr val="408382"/>
                </a:solidFill>
                <a:latin typeface="+mj-lt"/>
                <a:cs typeface="Martel 1 Heavy"/>
              </a:rPr>
              <a:t>PREDSTAVITVE</a:t>
            </a:r>
          </a:p>
        </p:txBody>
      </p:sp>
      <p:cxnSp>
        <p:nvCxnSpPr>
          <p:cNvPr id="14" name="Raven povezovalnik 13">
            <a:extLst>
              <a:ext uri="{FF2B5EF4-FFF2-40B4-BE49-F238E27FC236}">
                <a16:creationId xmlns:a16="http://schemas.microsoft.com/office/drawing/2014/main" id="{919C4BAD-80DC-E014-320B-1B8B707AD86B}"/>
              </a:ext>
            </a:extLst>
          </p:cNvPr>
          <p:cNvCxnSpPr/>
          <p:nvPr/>
        </p:nvCxnSpPr>
        <p:spPr>
          <a:xfrm>
            <a:off x="4724400" y="1790700"/>
            <a:ext cx="0" cy="6858000"/>
          </a:xfrm>
          <a:prstGeom prst="line">
            <a:avLst/>
          </a:prstGeom>
          <a:ln w="57150">
            <a:solidFill>
              <a:srgbClr val="4083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oljeZBesedilom 14">
            <a:extLst>
              <a:ext uri="{FF2B5EF4-FFF2-40B4-BE49-F238E27FC236}">
                <a16:creationId xmlns:a16="http://schemas.microsoft.com/office/drawing/2014/main" id="{EB4766D3-4589-ED18-74D0-655FF8A88BE2}"/>
              </a:ext>
            </a:extLst>
          </p:cNvPr>
          <p:cNvSpPr txBox="1"/>
          <p:nvPr/>
        </p:nvSpPr>
        <p:spPr>
          <a:xfrm>
            <a:off x="5943600" y="1089750"/>
            <a:ext cx="10820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l-SI" sz="3200" dirty="0">
                <a:cs typeface="Martel 2 Bold"/>
              </a:rPr>
              <a:t>Predstaviti izkušnjo razvoja poslovnega modela trajnostnega in dostopnega turizma kot odziv na širše razvojne izzive območij </a:t>
            </a:r>
          </a:p>
          <a:p>
            <a:pPr algn="just"/>
            <a:r>
              <a:rPr lang="sl-SI" sz="3200" dirty="0">
                <a:cs typeface="Martel 2 Bold"/>
              </a:rPr>
              <a:t>ob rekah Muri, Dravi in Donavi, na območju 5 držav, Slovenije, Avstrije, Madžarske, Hrvaške in Srbije</a:t>
            </a:r>
          </a:p>
        </p:txBody>
      </p:sp>
      <p:pic>
        <p:nvPicPr>
          <p:cNvPr id="7" name="Picture 6" descr="An island in the water&#10;&#10;Description automatically generated">
            <a:extLst>
              <a:ext uri="{FF2B5EF4-FFF2-40B4-BE49-F238E27FC236}">
                <a16:creationId xmlns:a16="http://schemas.microsoft.com/office/drawing/2014/main" id="{270FC18E-21E0-B22F-4830-44B7084555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858" y="3881426"/>
            <a:ext cx="9817884" cy="5522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A logo with a bird and trees&#10;&#10;Description automatically generated">
            <a:extLst>
              <a:ext uri="{FF2B5EF4-FFF2-40B4-BE49-F238E27FC236}">
                <a16:creationId xmlns:a16="http://schemas.microsoft.com/office/drawing/2014/main" id="{949FC665-48D2-56D6-B179-02793832F8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9278844"/>
            <a:ext cx="888268" cy="896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jeZBesedilom 9">
            <a:extLst>
              <a:ext uri="{FF2B5EF4-FFF2-40B4-BE49-F238E27FC236}">
                <a16:creationId xmlns:a16="http://schemas.microsoft.com/office/drawing/2014/main" id="{2409C834-DD44-E06A-1818-1B19D2C6DA2B}"/>
              </a:ext>
            </a:extLst>
          </p:cNvPr>
          <p:cNvSpPr txBox="1"/>
          <p:nvPr/>
        </p:nvSpPr>
        <p:spPr>
          <a:xfrm>
            <a:off x="762000" y="1104900"/>
            <a:ext cx="3866473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000" b="1" dirty="0">
                <a:solidFill>
                  <a:srgbClr val="408382"/>
                </a:solidFill>
              </a:rPr>
              <a:t>Območje</a:t>
            </a:r>
          </a:p>
          <a:p>
            <a:r>
              <a:rPr lang="sl-SI" sz="4000" b="1" dirty="0">
                <a:solidFill>
                  <a:srgbClr val="408382"/>
                </a:solidFill>
              </a:rPr>
              <a:t>5-državne turistične destinacije</a:t>
            </a:r>
          </a:p>
          <a:p>
            <a:endParaRPr lang="sl-SI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3200" dirty="0"/>
              <a:t>12 zavarovanih območij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3200" dirty="0"/>
              <a:t>15 regij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3200" dirty="0"/>
              <a:t>preko 300 občin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3200" dirty="0"/>
              <a:t>500 km prosto tekočih rek 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sl-SI" sz="32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3200" dirty="0"/>
              <a:t>5-državno Unesco </a:t>
            </a:r>
            <a:r>
              <a:rPr lang="sl-SI" sz="3200" dirty="0" err="1"/>
              <a:t>biosferno</a:t>
            </a:r>
            <a:r>
              <a:rPr lang="sl-SI" sz="3200" dirty="0"/>
              <a:t> območje Mura-Drava-Donava (TBR MDD) </a:t>
            </a:r>
          </a:p>
        </p:txBody>
      </p:sp>
      <p:cxnSp>
        <p:nvCxnSpPr>
          <p:cNvPr id="14" name="Raven povezovalnik 13">
            <a:extLst>
              <a:ext uri="{FF2B5EF4-FFF2-40B4-BE49-F238E27FC236}">
                <a16:creationId xmlns:a16="http://schemas.microsoft.com/office/drawing/2014/main" id="{919C4BAD-80DC-E014-320B-1B8B707AD86B}"/>
              </a:ext>
            </a:extLst>
          </p:cNvPr>
          <p:cNvCxnSpPr/>
          <p:nvPr/>
        </p:nvCxnSpPr>
        <p:spPr>
          <a:xfrm>
            <a:off x="4711251" y="1790700"/>
            <a:ext cx="0" cy="6858000"/>
          </a:xfrm>
          <a:prstGeom prst="line">
            <a:avLst/>
          </a:prstGeom>
          <a:ln w="57150">
            <a:solidFill>
              <a:srgbClr val="4083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Map of the 5-country Biosphere Reserve Mura-Drava-Danube according to... |  Download Scientific Diagram">
            <a:extLst>
              <a:ext uri="{FF2B5EF4-FFF2-40B4-BE49-F238E27FC236}">
                <a16:creationId xmlns:a16="http://schemas.microsoft.com/office/drawing/2014/main" id="{80FFD48D-E281-F3A3-F0D0-1A070080E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886176"/>
            <a:ext cx="12163779" cy="851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A logo with a bird and trees&#10;&#10;Description automatically generated">
            <a:extLst>
              <a:ext uri="{FF2B5EF4-FFF2-40B4-BE49-F238E27FC236}">
                <a16:creationId xmlns:a16="http://schemas.microsoft.com/office/drawing/2014/main" id="{4305985D-F174-09AF-337D-5256D32ECA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9278844"/>
            <a:ext cx="888268" cy="89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823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BE85E-96E5-26A3-E482-4E4B1EB921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jeZBesedilom 9">
            <a:extLst>
              <a:ext uri="{FF2B5EF4-FFF2-40B4-BE49-F238E27FC236}">
                <a16:creationId xmlns:a16="http://schemas.microsoft.com/office/drawing/2014/main" id="{D18BAA94-1F0D-FF74-AA26-118CF9281DFE}"/>
              </a:ext>
            </a:extLst>
          </p:cNvPr>
          <p:cNvSpPr txBox="1"/>
          <p:nvPr/>
        </p:nvSpPr>
        <p:spPr>
          <a:xfrm>
            <a:off x="609600" y="4081671"/>
            <a:ext cx="3810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400" b="1" dirty="0">
                <a:solidFill>
                  <a:srgbClr val="408382"/>
                </a:solidFill>
                <a:latin typeface="+mj-lt"/>
                <a:cs typeface="Martel 1 Heavy"/>
              </a:rPr>
              <a:t>PREDPOSTAVKE POSLOVNEGA MODELA</a:t>
            </a:r>
          </a:p>
        </p:txBody>
      </p:sp>
      <p:cxnSp>
        <p:nvCxnSpPr>
          <p:cNvPr id="14" name="Raven povezovalnik 13">
            <a:extLst>
              <a:ext uri="{FF2B5EF4-FFF2-40B4-BE49-F238E27FC236}">
                <a16:creationId xmlns:a16="http://schemas.microsoft.com/office/drawing/2014/main" id="{B9E23807-0F85-29FD-D8C5-BC92572FFD49}"/>
              </a:ext>
            </a:extLst>
          </p:cNvPr>
          <p:cNvCxnSpPr/>
          <p:nvPr/>
        </p:nvCxnSpPr>
        <p:spPr>
          <a:xfrm>
            <a:off x="4702286" y="1790700"/>
            <a:ext cx="0" cy="6858000"/>
          </a:xfrm>
          <a:prstGeom prst="line">
            <a:avLst/>
          </a:prstGeom>
          <a:ln w="57150">
            <a:solidFill>
              <a:srgbClr val="4083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oljeZBesedilom 14">
            <a:extLst>
              <a:ext uri="{FF2B5EF4-FFF2-40B4-BE49-F238E27FC236}">
                <a16:creationId xmlns:a16="http://schemas.microsoft.com/office/drawing/2014/main" id="{F6A15D4A-4E86-3A93-A765-8C02645111D3}"/>
              </a:ext>
            </a:extLst>
          </p:cNvPr>
          <p:cNvSpPr txBox="1"/>
          <p:nvPr/>
        </p:nvSpPr>
        <p:spPr>
          <a:xfrm>
            <a:off x="6136660" y="678986"/>
            <a:ext cx="1082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2800" dirty="0">
                <a:cs typeface="Martel 2 Bold"/>
              </a:rPr>
              <a:t>Unikatnost trenutka, potreba po novih razvojnih modelih, kot posledica pritiska in priložnosti</a:t>
            </a:r>
          </a:p>
        </p:txBody>
      </p:sp>
      <p:graphicFrame>
        <p:nvGraphicFramePr>
          <p:cNvPr id="12" name="Tabela 11">
            <a:extLst>
              <a:ext uri="{FF2B5EF4-FFF2-40B4-BE49-F238E27FC236}">
                <a16:creationId xmlns:a16="http://schemas.microsoft.com/office/drawing/2014/main" id="{0658E54E-30AD-77B9-C4AE-51F9E0B4ED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942518"/>
              </p:ext>
            </p:extLst>
          </p:nvPr>
        </p:nvGraphicFramePr>
        <p:xfrm>
          <a:off x="5002903" y="2030499"/>
          <a:ext cx="13087914" cy="7027951"/>
        </p:xfrm>
        <a:graphic>
          <a:graphicData uri="http://schemas.openxmlformats.org/drawingml/2006/table">
            <a:tbl>
              <a:tblPr firstRow="1" bandRow="1"/>
              <a:tblGrid>
                <a:gridCol w="4362638">
                  <a:extLst>
                    <a:ext uri="{9D8B030D-6E8A-4147-A177-3AD203B41FA5}">
                      <a16:colId xmlns:a16="http://schemas.microsoft.com/office/drawing/2014/main" val="1749515454"/>
                    </a:ext>
                  </a:extLst>
                </a:gridCol>
                <a:gridCol w="4362638">
                  <a:extLst>
                    <a:ext uri="{9D8B030D-6E8A-4147-A177-3AD203B41FA5}">
                      <a16:colId xmlns:a16="http://schemas.microsoft.com/office/drawing/2014/main" val="3023037888"/>
                    </a:ext>
                  </a:extLst>
                </a:gridCol>
                <a:gridCol w="4362638">
                  <a:extLst>
                    <a:ext uri="{9D8B030D-6E8A-4147-A177-3AD203B41FA5}">
                      <a16:colId xmlns:a16="http://schemas.microsoft.com/office/drawing/2014/main" val="580769577"/>
                    </a:ext>
                  </a:extLst>
                </a:gridCol>
              </a:tblGrid>
              <a:tr h="439968">
                <a:tc>
                  <a:txBody>
                    <a:bodyPr/>
                    <a:lstStyle/>
                    <a:p>
                      <a:pPr algn="ctr"/>
                      <a:r>
                        <a:rPr lang="sl-SI" sz="2200" b="1" dirty="0"/>
                        <a:t>GLOBALNI PRITISKI</a:t>
                      </a:r>
                      <a:endParaRPr lang="en-IE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838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sz="2200" b="1" dirty="0"/>
                        <a:t>RAZVOJNE PRILOŽNOSTI</a:t>
                      </a:r>
                      <a:endParaRPr lang="en-IE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8382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sz="2200" b="1" dirty="0"/>
                        <a:t>LOKALNI IZZIVI</a:t>
                      </a:r>
                      <a:endParaRPr lang="en-IE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8382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1449083"/>
                  </a:ext>
                </a:extLst>
              </a:tr>
              <a:tr h="737598">
                <a:tc>
                  <a:txBody>
                    <a:bodyPr/>
                    <a:lstStyle/>
                    <a:p>
                      <a:r>
                        <a:rPr lang="sl-SI" sz="2200" b="1" kern="100" dirty="0">
                          <a:effectLst/>
                        </a:rPr>
                        <a:t> Podnebne spremembe </a:t>
                      </a:r>
                      <a:endParaRPr lang="en-IE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Trajnost kot razvojna vizija </a:t>
                      </a:r>
                    </a:p>
                    <a:p>
                      <a:r>
                        <a:rPr lang="sl-SI" sz="2200" dirty="0"/>
                        <a:t>Zeleni in pravični prehod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Nepoznano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0556308"/>
                  </a:ext>
                </a:extLst>
              </a:tr>
              <a:tr h="737598">
                <a:tc>
                  <a:txBody>
                    <a:bodyPr/>
                    <a:lstStyle/>
                    <a:p>
                      <a:r>
                        <a:rPr lang="sl-SI" sz="2200" b="1" kern="100" dirty="0">
                          <a:effectLst/>
                        </a:rPr>
                        <a:t>Globalna ekonomska konkurenčnost in izziv ustvarjanja dodane vrednosti</a:t>
                      </a:r>
                      <a:endParaRPr lang="en-IE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Strategija in finančni viri = Zeleni dogovor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Težko dostopno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5819956"/>
                  </a:ext>
                </a:extLst>
              </a:tr>
              <a:tr h="737598">
                <a:tc>
                  <a:txBody>
                    <a:bodyPr/>
                    <a:lstStyle/>
                    <a:p>
                      <a:r>
                        <a:rPr lang="sl-SI" sz="2200" b="1" kern="100" dirty="0">
                          <a:effectLst/>
                        </a:rPr>
                        <a:t>Omejeni viri za vzdrževanje blaginje družbe </a:t>
                      </a:r>
                      <a:endParaRPr lang="en-IE" sz="2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Načrtovalski okvir = </a:t>
                      </a:r>
                    </a:p>
                    <a:p>
                      <a:r>
                        <a:rPr lang="sl-SI" sz="2200" dirty="0"/>
                        <a:t>Novi evropski Bauhaus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Odseljevanje 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6980621"/>
                  </a:ext>
                </a:extLst>
              </a:tr>
              <a:tr h="737598">
                <a:tc>
                  <a:txBody>
                    <a:bodyPr/>
                    <a:lstStyle/>
                    <a:p>
                      <a:endParaRPr lang="en-IE" sz="2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Globalna mobilnost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Degradirana vs zavarovana območja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4705321"/>
                  </a:ext>
                </a:extLst>
              </a:tr>
              <a:tr h="737598">
                <a:tc>
                  <a:txBody>
                    <a:bodyPr/>
                    <a:lstStyle/>
                    <a:p>
                      <a:endParaRPr lang="en-IE" sz="2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Novi potrošniki / nova pričakovanja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Možnost od-ločitve o razvojnem modelu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6078920"/>
                  </a:ext>
                </a:extLst>
              </a:tr>
              <a:tr h="1053711">
                <a:tc>
                  <a:txBody>
                    <a:bodyPr/>
                    <a:lstStyle/>
                    <a:p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2200" dirty="0"/>
                        <a:t>Ogromni finančni vir EU, investitorji</a:t>
                      </a:r>
                      <a:endParaRPr lang="en-IE" sz="2200" dirty="0"/>
                    </a:p>
                    <a:p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sl-SI" sz="2200" dirty="0"/>
                        <a:t>Ogromne potrebe in priložnosti po investicijah, tehnološke in socialne inovacije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4397558"/>
                  </a:ext>
                </a:extLst>
              </a:tr>
              <a:tr h="1369825">
                <a:tc>
                  <a:txBody>
                    <a:bodyPr/>
                    <a:lstStyle/>
                    <a:p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2200" dirty="0"/>
                        <a:t>Zahteve po ohranjanju naravne in kulturne dediščine = strošek ali vir prihodka</a:t>
                      </a:r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IE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083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3034957"/>
                  </a:ext>
                </a:extLst>
              </a:tr>
            </a:tbl>
          </a:graphicData>
        </a:graphic>
      </p:graphicFrame>
      <p:pic>
        <p:nvPicPr>
          <p:cNvPr id="13" name="Picture 12" descr="A logo with a bird and trees&#10;&#10;Description automatically generated">
            <a:extLst>
              <a:ext uri="{FF2B5EF4-FFF2-40B4-BE49-F238E27FC236}">
                <a16:creationId xmlns:a16="http://schemas.microsoft.com/office/drawing/2014/main" id="{58450D51-9C4D-0FD8-8FF3-587B62361F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9278844"/>
            <a:ext cx="888268" cy="89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668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E89C8F-C7F4-438C-9862-024F451AB01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-130575" y="1356"/>
            <a:ext cx="18418575" cy="10374660"/>
          </a:xfrm>
          <a:prstGeom prst="rect">
            <a:avLst/>
          </a:prstGeom>
          <a:solidFill>
            <a:srgbClr val="CCFFFF">
              <a:alpha val="7059"/>
            </a:srgbClr>
          </a:solidFill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858FC8E-6A9F-9A60-8254-92B6F93A8800}"/>
              </a:ext>
            </a:extLst>
          </p:cNvPr>
          <p:cNvGrpSpPr/>
          <p:nvPr/>
        </p:nvGrpSpPr>
        <p:grpSpPr>
          <a:xfrm>
            <a:off x="2260325" y="729438"/>
            <a:ext cx="13767350" cy="6865286"/>
            <a:chOff x="1881290" y="600794"/>
            <a:chExt cx="13767350" cy="6865286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A5F877BF-915E-4CF0-BED9-696A399EA53B}"/>
                </a:ext>
              </a:extLst>
            </p:cNvPr>
            <p:cNvSpPr/>
            <p:nvPr/>
          </p:nvSpPr>
          <p:spPr>
            <a:xfrm>
              <a:off x="1881290" y="600794"/>
              <a:ext cx="13767350" cy="6865286"/>
            </a:xfrm>
            <a:prstGeom prst="roundRect">
              <a:avLst/>
            </a:prstGeom>
            <a:solidFill>
              <a:srgbClr val="53BBAF">
                <a:alpha val="32157"/>
              </a:srgbClr>
            </a:solidFill>
            <a:ln>
              <a:solidFill>
                <a:srgbClr val="408382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t" anchorCtr="0"/>
            <a:lstStyle/>
            <a:p>
              <a:pPr algn="ctr"/>
              <a:r>
                <a:rPr lang="sl-SI" sz="4218" b="1" dirty="0">
                  <a:solidFill>
                    <a:schemeClr val="bg1"/>
                  </a:solidFill>
                  <a:latin typeface="+mj-lt"/>
                </a:rPr>
                <a:t>POSLOVNI MODEL – turizem kot gonilo revitalizacije in razvoja regij</a:t>
              </a:r>
              <a:endParaRPr lang="en-GB" sz="4218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A8BEAE1-7321-4930-9250-AD8C016F604D}"/>
                </a:ext>
              </a:extLst>
            </p:cNvPr>
            <p:cNvSpPr/>
            <p:nvPr/>
          </p:nvSpPr>
          <p:spPr>
            <a:xfrm>
              <a:off x="2508988" y="3112115"/>
              <a:ext cx="2917374" cy="2839902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0084C6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l-SI" sz="2501" b="1" dirty="0">
                  <a:latin typeface="+mj-lt"/>
                </a:rPr>
                <a:t>TRAJNOSTNI TURIZEM</a:t>
              </a:r>
            </a:p>
            <a:p>
              <a:pPr algn="ctr"/>
              <a:r>
                <a:rPr lang="sl-SI" sz="2501" b="1" dirty="0">
                  <a:latin typeface="+mj-lt"/>
                </a:rPr>
                <a:t>kot posledica kakovostnega bivalnega okolja</a:t>
              </a:r>
              <a:endParaRPr lang="en-GB" sz="2501" b="1" dirty="0">
                <a:latin typeface="+mj-lt"/>
              </a:endParaRPr>
            </a:p>
          </p:txBody>
        </p:sp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6E6651DE-1368-4744-863C-512167C9E592}"/>
                </a:ext>
              </a:extLst>
            </p:cNvPr>
            <p:cNvSpPr/>
            <p:nvPr/>
          </p:nvSpPr>
          <p:spPr>
            <a:xfrm>
              <a:off x="6054060" y="3897127"/>
              <a:ext cx="753992" cy="1269879"/>
            </a:xfrm>
            <a:prstGeom prst="rightArrow">
              <a:avLst/>
            </a:prstGeom>
            <a:solidFill>
              <a:srgbClr val="008BCE"/>
            </a:solidFill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6" dirty="0">
                <a:solidFill>
                  <a:schemeClr val="bg1"/>
                </a:solidFill>
                <a:highlight>
                  <a:srgbClr val="264DB0"/>
                </a:highlight>
                <a:latin typeface="+mj-lt"/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26EC74DE-2C3F-43D6-8D4D-844896917C2A}"/>
                </a:ext>
              </a:extLst>
            </p:cNvPr>
            <p:cNvSpPr/>
            <p:nvPr/>
          </p:nvSpPr>
          <p:spPr>
            <a:xfrm>
              <a:off x="7165415" y="3112116"/>
              <a:ext cx="3119277" cy="2839902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0084C6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l-SI" sz="2000" b="1" dirty="0">
                  <a:latin typeface="+mj-lt"/>
                </a:rPr>
                <a:t>TRAJNOSTNI POSLOVNI MODEL</a:t>
              </a:r>
            </a:p>
            <a:p>
              <a:pPr algn="ctr"/>
              <a:r>
                <a:rPr lang="sl-SI" sz="2000" b="1" dirty="0">
                  <a:latin typeface="+mj-lt"/>
                </a:rPr>
                <a:t>kot posledica trajnostnega razvojnega načrtovanja z deležniki v okolju</a:t>
              </a:r>
              <a:r>
                <a:rPr lang="en-US" sz="2000" b="1" dirty="0">
                  <a:latin typeface="+mj-lt"/>
                </a:rPr>
                <a:t> 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712615A-AADD-491C-A1B4-2A07362CDC2E}"/>
                </a:ext>
              </a:extLst>
            </p:cNvPr>
            <p:cNvSpPr/>
            <p:nvPr/>
          </p:nvSpPr>
          <p:spPr>
            <a:xfrm>
              <a:off x="12178988" y="2655791"/>
              <a:ext cx="2917374" cy="1351409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0084C6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l-SI" sz="2000" b="1" dirty="0" err="1">
                  <a:latin typeface="+mj-lt"/>
                </a:rPr>
                <a:t>Socio</a:t>
              </a:r>
              <a:r>
                <a:rPr lang="sl-SI" sz="2000" b="1" dirty="0">
                  <a:latin typeface="+mj-lt"/>
                </a:rPr>
                <a:t>-ekonomska konkurenčnost poslovnega modela</a:t>
              </a:r>
              <a:endParaRPr lang="en-GB" sz="2000" b="1" dirty="0">
                <a:latin typeface="+mj-lt"/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5F58A5A-875A-45C8-8472-B3D408CB4093}"/>
                </a:ext>
              </a:extLst>
            </p:cNvPr>
            <p:cNvSpPr/>
            <p:nvPr/>
          </p:nvSpPr>
          <p:spPr>
            <a:xfrm>
              <a:off x="12178988" y="5143501"/>
              <a:ext cx="2917374" cy="1351409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0084C6"/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l-SI" sz="2400" b="1" dirty="0">
                  <a:latin typeface="+mj-lt"/>
                </a:rPr>
                <a:t>Ohranjanje vira dodane vrednosti</a:t>
              </a:r>
              <a:endParaRPr lang="en-GB" sz="2400" b="1" dirty="0">
                <a:latin typeface="+mj-lt"/>
              </a:endParaRPr>
            </a:p>
          </p:txBody>
        </p:sp>
        <p:sp>
          <p:nvSpPr>
            <p:cNvPr id="15" name="Arrow: Right 14">
              <a:extLst>
                <a:ext uri="{FF2B5EF4-FFF2-40B4-BE49-F238E27FC236}">
                  <a16:creationId xmlns:a16="http://schemas.microsoft.com/office/drawing/2014/main" id="{D9D2A9D6-158C-4860-A324-8FD7EC4780BE}"/>
                </a:ext>
              </a:extLst>
            </p:cNvPr>
            <p:cNvSpPr/>
            <p:nvPr/>
          </p:nvSpPr>
          <p:spPr>
            <a:xfrm rot="19931318">
              <a:off x="10851351" y="3159639"/>
              <a:ext cx="753992" cy="1269879"/>
            </a:xfrm>
            <a:prstGeom prst="rightArrow">
              <a:avLst/>
            </a:prstGeom>
            <a:solidFill>
              <a:srgbClr val="008BCE"/>
            </a:solidFill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6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C3C83F98-43E4-45C4-9532-C1FF302E28BC}"/>
                </a:ext>
              </a:extLst>
            </p:cNvPr>
            <p:cNvSpPr/>
            <p:nvPr/>
          </p:nvSpPr>
          <p:spPr>
            <a:xfrm rot="1748590">
              <a:off x="10851350" y="4635282"/>
              <a:ext cx="753992" cy="1269879"/>
            </a:xfrm>
            <a:prstGeom prst="rightArrow">
              <a:avLst/>
            </a:prstGeom>
            <a:solidFill>
              <a:srgbClr val="008BCE"/>
            </a:solidFill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6">
                <a:latin typeface="+mj-lt"/>
              </a:endParaRPr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3ED88E72-EB7D-4D69-89D6-60160AD360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4976" y="7749305"/>
            <a:ext cx="2447477" cy="244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497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jeZBesedilom 9">
            <a:extLst>
              <a:ext uri="{FF2B5EF4-FFF2-40B4-BE49-F238E27FC236}">
                <a16:creationId xmlns:a16="http://schemas.microsoft.com/office/drawing/2014/main" id="{2409C834-DD44-E06A-1818-1B19D2C6DA2B}"/>
              </a:ext>
            </a:extLst>
          </p:cNvPr>
          <p:cNvSpPr txBox="1"/>
          <p:nvPr/>
        </p:nvSpPr>
        <p:spPr>
          <a:xfrm>
            <a:off x="609602" y="495300"/>
            <a:ext cx="32003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400" b="1" dirty="0">
                <a:solidFill>
                  <a:srgbClr val="408382"/>
                </a:solidFill>
              </a:rPr>
              <a:t>REZULTAT</a:t>
            </a:r>
            <a:endParaRPr lang="en-IE" sz="4400" dirty="0">
              <a:solidFill>
                <a:srgbClr val="408382"/>
              </a:solidFill>
            </a:endParaRPr>
          </a:p>
        </p:txBody>
      </p:sp>
      <p:cxnSp>
        <p:nvCxnSpPr>
          <p:cNvPr id="14" name="Raven povezovalnik 13">
            <a:extLst>
              <a:ext uri="{FF2B5EF4-FFF2-40B4-BE49-F238E27FC236}">
                <a16:creationId xmlns:a16="http://schemas.microsoft.com/office/drawing/2014/main" id="{919C4BAD-80DC-E014-320B-1B8B707AD86B}"/>
              </a:ext>
            </a:extLst>
          </p:cNvPr>
          <p:cNvCxnSpPr/>
          <p:nvPr/>
        </p:nvCxnSpPr>
        <p:spPr>
          <a:xfrm>
            <a:off x="4724400" y="1814487"/>
            <a:ext cx="0" cy="6858000"/>
          </a:xfrm>
          <a:prstGeom prst="line">
            <a:avLst/>
          </a:prstGeom>
          <a:ln w="57150">
            <a:solidFill>
              <a:srgbClr val="4083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Amazon of Europe Bike Trail Cycling Guide SLO - Amazon of Europe">
            <a:extLst>
              <a:ext uri="{FF2B5EF4-FFF2-40B4-BE49-F238E27FC236}">
                <a16:creationId xmlns:a16="http://schemas.microsoft.com/office/drawing/2014/main" id="{CECE9D79-0EFD-6918-38E2-68A7412E3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735" y="1348680"/>
            <a:ext cx="11582400" cy="758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oljeZBesedilom 8">
            <a:extLst>
              <a:ext uri="{FF2B5EF4-FFF2-40B4-BE49-F238E27FC236}">
                <a16:creationId xmlns:a16="http://schemas.microsoft.com/office/drawing/2014/main" id="{96F29EFB-E52C-6F3A-7E01-AA69C209973A}"/>
              </a:ext>
            </a:extLst>
          </p:cNvPr>
          <p:cNvSpPr txBox="1"/>
          <p:nvPr/>
        </p:nvSpPr>
        <p:spPr>
          <a:xfrm>
            <a:off x="719600" y="1723935"/>
            <a:ext cx="292097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b="1" dirty="0">
                <a:solidFill>
                  <a:srgbClr val="408382"/>
                </a:solidFill>
              </a:rPr>
              <a:t>Označena kolesarska pot:</a:t>
            </a:r>
          </a:p>
          <a:p>
            <a:r>
              <a:rPr lang="sl-SI" sz="2800" dirty="0"/>
              <a:t>1.250 km</a:t>
            </a:r>
          </a:p>
          <a:p>
            <a:r>
              <a:rPr lang="sl-SI" sz="2800" dirty="0"/>
              <a:t>27 etap</a:t>
            </a:r>
          </a:p>
        </p:txBody>
      </p:sp>
      <p:sp>
        <p:nvSpPr>
          <p:cNvPr id="2" name="PoljeZBesedilom 8">
            <a:extLst>
              <a:ext uri="{FF2B5EF4-FFF2-40B4-BE49-F238E27FC236}">
                <a16:creationId xmlns:a16="http://schemas.microsoft.com/office/drawing/2014/main" id="{00AAA6F5-80CA-3255-AC6F-E7D8DA38C22B}"/>
              </a:ext>
            </a:extLst>
          </p:cNvPr>
          <p:cNvSpPr txBox="1"/>
          <p:nvPr/>
        </p:nvSpPr>
        <p:spPr>
          <a:xfrm>
            <a:off x="685800" y="3769415"/>
            <a:ext cx="25145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b="1" dirty="0">
                <a:solidFill>
                  <a:srgbClr val="408382"/>
                </a:solidFill>
              </a:rPr>
              <a:t>Ekosistem</a:t>
            </a:r>
            <a:r>
              <a:rPr lang="sl-SI" sz="2800" dirty="0"/>
              <a:t> 200 turističnih ponudnikov</a:t>
            </a:r>
          </a:p>
        </p:txBody>
      </p:sp>
      <p:sp>
        <p:nvSpPr>
          <p:cNvPr id="3" name="PoljeZBesedilom 8">
            <a:extLst>
              <a:ext uri="{FF2B5EF4-FFF2-40B4-BE49-F238E27FC236}">
                <a16:creationId xmlns:a16="http://schemas.microsoft.com/office/drawing/2014/main" id="{4894A0F4-09AB-FF16-8BF9-832729D5D69C}"/>
              </a:ext>
            </a:extLst>
          </p:cNvPr>
          <p:cNvSpPr txBox="1"/>
          <p:nvPr/>
        </p:nvSpPr>
        <p:spPr>
          <a:xfrm>
            <a:off x="681922" y="5398889"/>
            <a:ext cx="387723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b="1" dirty="0">
                <a:solidFill>
                  <a:srgbClr val="408382"/>
                </a:solidFill>
              </a:rPr>
              <a:t>Celovita storitev za kupca: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800" dirty="0"/>
              <a:t>Namestitve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800" dirty="0"/>
              <a:t>Doživetja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800" dirty="0"/>
              <a:t>Prevoz prtljage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800" dirty="0"/>
              <a:t>Izposoja koles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800" dirty="0"/>
              <a:t>Personalizirano načrtovanje in izvedba </a:t>
            </a:r>
          </a:p>
        </p:txBody>
      </p:sp>
      <p:pic>
        <p:nvPicPr>
          <p:cNvPr id="4" name="Picture 3" descr="A logo with a bird and trees&#10;&#10;Description automatically generated">
            <a:extLst>
              <a:ext uri="{FF2B5EF4-FFF2-40B4-BE49-F238E27FC236}">
                <a16:creationId xmlns:a16="http://schemas.microsoft.com/office/drawing/2014/main" id="{6609CBD1-F019-FF6A-A026-B584023475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9278844"/>
            <a:ext cx="888268" cy="896400"/>
          </a:xfrm>
          <a:prstGeom prst="rect">
            <a:avLst/>
          </a:prstGeom>
        </p:spPr>
      </p:pic>
      <p:grpSp>
        <p:nvGrpSpPr>
          <p:cNvPr id="5" name="Group 8">
            <a:extLst>
              <a:ext uri="{FF2B5EF4-FFF2-40B4-BE49-F238E27FC236}">
                <a16:creationId xmlns:a16="http://schemas.microsoft.com/office/drawing/2014/main" id="{FA2ECB30-E989-1AF2-60FC-8E69212CB990}"/>
              </a:ext>
            </a:extLst>
          </p:cNvPr>
          <p:cNvGrpSpPr/>
          <p:nvPr/>
        </p:nvGrpSpPr>
        <p:grpSpPr>
          <a:xfrm>
            <a:off x="-1" y="9120196"/>
            <a:ext cx="18288000" cy="1166804"/>
            <a:chOff x="26" y="25400"/>
            <a:chExt cx="24384000" cy="1555739"/>
          </a:xfrm>
        </p:grpSpPr>
        <p:grpSp>
          <p:nvGrpSpPr>
            <p:cNvPr id="6" name="Group 10">
              <a:extLst>
                <a:ext uri="{FF2B5EF4-FFF2-40B4-BE49-F238E27FC236}">
                  <a16:creationId xmlns:a16="http://schemas.microsoft.com/office/drawing/2014/main" id="{1BDE5AE3-FC41-4415-9B86-9DC7B13EBF88}"/>
                </a:ext>
              </a:extLst>
            </p:cNvPr>
            <p:cNvGrpSpPr/>
            <p:nvPr/>
          </p:nvGrpSpPr>
          <p:grpSpPr>
            <a:xfrm>
              <a:off x="26" y="209539"/>
              <a:ext cx="22474622" cy="1371600"/>
              <a:chOff x="0" y="0"/>
              <a:chExt cx="4439431" cy="270933"/>
            </a:xfrm>
          </p:grpSpPr>
          <p:sp>
            <p:nvSpPr>
              <p:cNvPr id="11" name="Freeform 11">
                <a:extLst>
                  <a:ext uri="{FF2B5EF4-FFF2-40B4-BE49-F238E27FC236}">
                    <a16:creationId xmlns:a16="http://schemas.microsoft.com/office/drawing/2014/main" id="{434FDDB7-5461-5A0D-128D-401AF4DF9435}"/>
                  </a:ext>
                </a:extLst>
              </p:cNvPr>
              <p:cNvSpPr/>
              <p:nvPr/>
            </p:nvSpPr>
            <p:spPr>
              <a:xfrm>
                <a:off x="0" y="0"/>
                <a:ext cx="4439431" cy="270933"/>
              </a:xfrm>
              <a:custGeom>
                <a:avLst/>
                <a:gdLst/>
                <a:ahLst/>
                <a:cxnLst/>
                <a:rect l="l" t="t" r="r" b="b"/>
                <a:pathLst>
                  <a:path w="4439431" h="270933">
                    <a:moveTo>
                      <a:pt x="0" y="0"/>
                    </a:moveTo>
                    <a:lnTo>
                      <a:pt x="4439431" y="0"/>
                    </a:lnTo>
                    <a:lnTo>
                      <a:pt x="4439431" y="270933"/>
                    </a:lnTo>
                    <a:lnTo>
                      <a:pt x="0" y="27093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IE" dirty="0">
                  <a:latin typeface="+mj-lt"/>
                </a:endParaRPr>
              </a:p>
            </p:txBody>
          </p:sp>
          <p:sp>
            <p:nvSpPr>
              <p:cNvPr id="12" name="TextBox 12">
                <a:extLst>
                  <a:ext uri="{FF2B5EF4-FFF2-40B4-BE49-F238E27FC236}">
                    <a16:creationId xmlns:a16="http://schemas.microsoft.com/office/drawing/2014/main" id="{681B942C-CD18-192D-EE89-A365B8ACBB04}"/>
                  </a:ext>
                </a:extLst>
              </p:cNvPr>
              <p:cNvSpPr txBox="1"/>
              <p:nvPr/>
            </p:nvSpPr>
            <p:spPr>
              <a:xfrm>
                <a:off x="0" y="85725"/>
                <a:ext cx="4439431" cy="18520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5"/>
                  </a:lnSpc>
                </a:pPr>
                <a:endParaRPr>
                  <a:latin typeface="+mj-lt"/>
                </a:endParaRPr>
              </a:p>
            </p:txBody>
          </p:sp>
        </p:grpSp>
        <p:sp>
          <p:nvSpPr>
            <p:cNvPr id="7" name="AutoShape 13">
              <a:extLst>
                <a:ext uri="{FF2B5EF4-FFF2-40B4-BE49-F238E27FC236}">
                  <a16:creationId xmlns:a16="http://schemas.microsoft.com/office/drawing/2014/main" id="{667F21B1-2935-5987-E460-BD01E562D69E}"/>
                </a:ext>
              </a:extLst>
            </p:cNvPr>
            <p:cNvSpPr/>
            <p:nvPr/>
          </p:nvSpPr>
          <p:spPr>
            <a:xfrm>
              <a:off x="26" y="25400"/>
              <a:ext cx="24384000" cy="25400"/>
            </a:xfrm>
            <a:prstGeom prst="line">
              <a:avLst/>
            </a:prstGeom>
            <a:ln>
              <a:solidFill>
                <a:srgbClr val="408382"/>
              </a:solidFill>
              <a:headEnd type="none" w="sm" len="sm"/>
              <a:tailEnd type="none" w="sm" len="sm"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endParaRPr lang="en-IE">
                <a:latin typeface="+mj-lt"/>
              </a:endParaRPr>
            </a:p>
          </p:txBody>
        </p:sp>
        <p:sp>
          <p:nvSpPr>
            <p:cNvPr id="8" name="TextBox 14">
              <a:extLst>
                <a:ext uri="{FF2B5EF4-FFF2-40B4-BE49-F238E27FC236}">
                  <a16:creationId xmlns:a16="http://schemas.microsoft.com/office/drawing/2014/main" id="{1FD47852-9DFC-C4E4-AD17-C100C9247B22}"/>
                </a:ext>
              </a:extLst>
            </p:cNvPr>
            <p:cNvSpPr txBox="1"/>
            <p:nvPr/>
          </p:nvSpPr>
          <p:spPr>
            <a:xfrm>
              <a:off x="1320827" y="693112"/>
              <a:ext cx="14732000" cy="4552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592"/>
                </a:lnSpc>
              </a:pPr>
              <a:r>
                <a:rPr lang="sl-SI" sz="2700" dirty="0">
                  <a:solidFill>
                    <a:srgbClr val="408382"/>
                  </a:solidFill>
                  <a:latin typeface="+mj-lt"/>
                  <a:ea typeface="Martel 2"/>
                  <a:cs typeface="Martel 2"/>
                  <a:sym typeface="Martel 2"/>
                </a:rPr>
                <a:t>Evropska Amazonka  					www.visitaoe.com </a:t>
              </a:r>
              <a:endParaRPr lang="en-US" sz="2700" dirty="0">
                <a:solidFill>
                  <a:srgbClr val="408382"/>
                </a:solidFill>
                <a:latin typeface="+mj-lt"/>
                <a:ea typeface="Martel 2"/>
                <a:cs typeface="Martel 2"/>
                <a:sym typeface="Martel 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3668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23026D6-4A84-6F6A-B912-55480E99B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612" y="260590"/>
            <a:ext cx="17630775" cy="1988345"/>
          </a:xfrm>
        </p:spPr>
        <p:txBody>
          <a:bodyPr/>
          <a:lstStyle/>
          <a:p>
            <a:r>
              <a:rPr lang="sl-SI" sz="5400" b="1" dirty="0">
                <a:solidFill>
                  <a:srgbClr val="408382"/>
                </a:solidFill>
              </a:rPr>
              <a:t>PODROČJA RAZVOJA IN SODELOVANJA S SUBJEKTI V REGIJI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737F74C-9846-F0FC-7F1A-E67E7FD1F205}"/>
              </a:ext>
            </a:extLst>
          </p:cNvPr>
          <p:cNvGrpSpPr/>
          <p:nvPr/>
        </p:nvGrpSpPr>
        <p:grpSpPr>
          <a:xfrm>
            <a:off x="3837685" y="2019300"/>
            <a:ext cx="9684581" cy="7869101"/>
            <a:chOff x="3837685" y="2019300"/>
            <a:chExt cx="9684581" cy="7869101"/>
          </a:xfrm>
        </p:grpSpPr>
        <p:sp>
          <p:nvSpPr>
            <p:cNvPr id="4" name="Enakokraki trikotnik 3">
              <a:extLst>
                <a:ext uri="{FF2B5EF4-FFF2-40B4-BE49-F238E27FC236}">
                  <a16:creationId xmlns:a16="http://schemas.microsoft.com/office/drawing/2014/main" id="{AEBD0111-17EB-A165-29E0-08239D9B6123}"/>
                </a:ext>
              </a:extLst>
            </p:cNvPr>
            <p:cNvSpPr/>
            <p:nvPr/>
          </p:nvSpPr>
          <p:spPr>
            <a:xfrm>
              <a:off x="3837685" y="2019300"/>
              <a:ext cx="9494291" cy="1453554"/>
            </a:xfrm>
            <a:prstGeom prst="triangle">
              <a:avLst>
                <a:gd name="adj" fmla="val 50000"/>
              </a:avLst>
            </a:prstGeom>
            <a:solidFill>
              <a:srgbClr val="A1C961"/>
            </a:solidFill>
            <a:ln>
              <a:solidFill>
                <a:srgbClr val="A1C9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sz="270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5" name="Pravokotnik: zaokroženi vogali 4">
              <a:extLst>
                <a:ext uri="{FF2B5EF4-FFF2-40B4-BE49-F238E27FC236}">
                  <a16:creationId xmlns:a16="http://schemas.microsoft.com/office/drawing/2014/main" id="{91ED8460-2390-B3F2-A863-40BF80359CD0}"/>
                </a:ext>
              </a:extLst>
            </p:cNvPr>
            <p:cNvSpPr/>
            <p:nvPr/>
          </p:nvSpPr>
          <p:spPr>
            <a:xfrm>
              <a:off x="3845275" y="3734989"/>
              <a:ext cx="1482797" cy="4931744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A1C9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sl-SI" sz="3600" dirty="0">
                  <a:solidFill>
                    <a:schemeClr val="bg1"/>
                  </a:solidFill>
                  <a:latin typeface="+mj-lt"/>
                </a:rPr>
                <a:t>Product &amp; Quality</a:t>
              </a:r>
            </a:p>
            <a:p>
              <a:pPr algn="ctr"/>
              <a:r>
                <a:rPr lang="sl-SI" sz="3600" dirty="0">
                  <a:solidFill>
                    <a:schemeClr val="bg1"/>
                  </a:solidFill>
                  <a:latin typeface="+mj-lt"/>
                </a:rPr>
                <a:t>Management</a:t>
              </a:r>
            </a:p>
          </p:txBody>
        </p:sp>
        <p:sp>
          <p:nvSpPr>
            <p:cNvPr id="18" name="Pravokotnik: zaokroženi vogali 17">
              <a:extLst>
                <a:ext uri="{FF2B5EF4-FFF2-40B4-BE49-F238E27FC236}">
                  <a16:creationId xmlns:a16="http://schemas.microsoft.com/office/drawing/2014/main" id="{0F93360F-B715-C281-680E-D94412809871}"/>
                </a:ext>
              </a:extLst>
            </p:cNvPr>
            <p:cNvSpPr/>
            <p:nvPr/>
          </p:nvSpPr>
          <p:spPr>
            <a:xfrm>
              <a:off x="5784263" y="3734989"/>
              <a:ext cx="1482797" cy="4931744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A1C9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sl-SI" sz="3600" dirty="0">
                  <a:solidFill>
                    <a:schemeClr val="bg1"/>
                  </a:solidFill>
                  <a:latin typeface="+mj-lt"/>
                </a:rPr>
                <a:t>Regional uptake</a:t>
              </a:r>
            </a:p>
          </p:txBody>
        </p:sp>
        <p:sp>
          <p:nvSpPr>
            <p:cNvPr id="19" name="Pravokotnik: zaokroženi vogali 18">
              <a:extLst>
                <a:ext uri="{FF2B5EF4-FFF2-40B4-BE49-F238E27FC236}">
                  <a16:creationId xmlns:a16="http://schemas.microsoft.com/office/drawing/2014/main" id="{4B079759-7A01-E259-0675-744977BA52C9}"/>
                </a:ext>
              </a:extLst>
            </p:cNvPr>
            <p:cNvSpPr/>
            <p:nvPr/>
          </p:nvSpPr>
          <p:spPr>
            <a:xfrm>
              <a:off x="7827133" y="3737477"/>
              <a:ext cx="1482797" cy="4931744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A1C9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sl-SI" sz="3600" dirty="0">
                  <a:solidFill>
                    <a:schemeClr val="bg1"/>
                  </a:solidFill>
                  <a:latin typeface="+mj-lt"/>
                </a:rPr>
                <a:t>Marketing</a:t>
              </a:r>
            </a:p>
          </p:txBody>
        </p:sp>
        <p:sp>
          <p:nvSpPr>
            <p:cNvPr id="20" name="Pravokotnik: zaokroženi vogali 19">
              <a:extLst>
                <a:ext uri="{FF2B5EF4-FFF2-40B4-BE49-F238E27FC236}">
                  <a16:creationId xmlns:a16="http://schemas.microsoft.com/office/drawing/2014/main" id="{C9AC1305-0FE2-6D77-CE6D-D0FABB0A841B}"/>
                </a:ext>
              </a:extLst>
            </p:cNvPr>
            <p:cNvSpPr/>
            <p:nvPr/>
          </p:nvSpPr>
          <p:spPr>
            <a:xfrm>
              <a:off x="9996599" y="3734989"/>
              <a:ext cx="1482797" cy="4931744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A1C9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sl-SI" sz="3600" dirty="0">
                  <a:solidFill>
                    <a:schemeClr val="bg1"/>
                  </a:solidFill>
                  <a:latin typeface="+mj-lt"/>
                </a:rPr>
                <a:t>Infrastructure</a:t>
              </a:r>
            </a:p>
          </p:txBody>
        </p:sp>
        <p:sp>
          <p:nvSpPr>
            <p:cNvPr id="21" name="Pravokotnik: zaokroženi vogali 20">
              <a:extLst>
                <a:ext uri="{FF2B5EF4-FFF2-40B4-BE49-F238E27FC236}">
                  <a16:creationId xmlns:a16="http://schemas.microsoft.com/office/drawing/2014/main" id="{3F2AA7E8-9ACE-B213-E05A-EB73792A5ED9}"/>
                </a:ext>
              </a:extLst>
            </p:cNvPr>
            <p:cNvSpPr/>
            <p:nvPr/>
          </p:nvSpPr>
          <p:spPr>
            <a:xfrm>
              <a:off x="12039469" y="3720013"/>
              <a:ext cx="1482797" cy="4931744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A1C9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sl-SI" sz="3600" dirty="0">
                  <a:solidFill>
                    <a:schemeClr val="bg1"/>
                  </a:solidFill>
                  <a:latin typeface="+mj-lt"/>
                </a:rPr>
                <a:t>Ecological sustainability</a:t>
              </a:r>
            </a:p>
          </p:txBody>
        </p:sp>
        <p:sp>
          <p:nvSpPr>
            <p:cNvPr id="27" name="Pravokotnik: zaokroženi vogali 26">
              <a:extLst>
                <a:ext uri="{FF2B5EF4-FFF2-40B4-BE49-F238E27FC236}">
                  <a16:creationId xmlns:a16="http://schemas.microsoft.com/office/drawing/2014/main" id="{E5533CAB-AAE5-D435-6D8C-985B2975A42E}"/>
                </a:ext>
              </a:extLst>
            </p:cNvPr>
            <p:cNvSpPr/>
            <p:nvPr/>
          </p:nvSpPr>
          <p:spPr>
            <a:xfrm>
              <a:off x="3837685" y="8898917"/>
              <a:ext cx="9580697" cy="989484"/>
            </a:xfrm>
            <a:prstGeom prst="roundRect">
              <a:avLst/>
            </a:prstGeom>
            <a:solidFill>
              <a:srgbClr val="A1C861"/>
            </a:solidFill>
            <a:ln>
              <a:solidFill>
                <a:srgbClr val="A1C96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000" b="1" dirty="0">
                  <a:solidFill>
                    <a:schemeClr val="bg1"/>
                  </a:solidFill>
                  <a:latin typeface="+mj-lt"/>
                  <a:ea typeface="Cambria" panose="02040503050406030204" pitchFamily="18" charset="0"/>
                </a:rPr>
                <a:t>Amazon</a:t>
              </a:r>
              <a:r>
                <a:rPr lang="en-GB" sz="2100" b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3000" b="1" dirty="0">
                  <a:solidFill>
                    <a:schemeClr val="bg1"/>
                  </a:solidFill>
                  <a:latin typeface="+mj-lt"/>
                  <a:ea typeface="Cambria" panose="02040503050406030204" pitchFamily="18" charset="0"/>
                </a:rPr>
                <a:t>of Europe – responsible green destination </a:t>
              </a:r>
            </a:p>
          </p:txBody>
        </p:sp>
      </p:grp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2E9B603C-6017-1505-CAC3-D1117F8FC0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9278" y="4637068"/>
            <a:ext cx="2960139" cy="298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8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logo with a bird and trees&#10;&#10;Description automatically generated">
            <a:extLst>
              <a:ext uri="{FF2B5EF4-FFF2-40B4-BE49-F238E27FC236}">
                <a16:creationId xmlns:a16="http://schemas.microsoft.com/office/drawing/2014/main" id="{FCC8C85F-5063-75D6-97A5-85FBC469C3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9278844"/>
            <a:ext cx="888268" cy="896400"/>
          </a:xfrm>
          <a:prstGeom prst="rect">
            <a:avLst/>
          </a:prstGeom>
        </p:spPr>
      </p:pic>
      <p:sp>
        <p:nvSpPr>
          <p:cNvPr id="10" name="PoljeZBesedilom 9">
            <a:extLst>
              <a:ext uri="{FF2B5EF4-FFF2-40B4-BE49-F238E27FC236}">
                <a16:creationId xmlns:a16="http://schemas.microsoft.com/office/drawing/2014/main" id="{2409C834-DD44-E06A-1818-1B19D2C6DA2B}"/>
              </a:ext>
            </a:extLst>
          </p:cNvPr>
          <p:cNvSpPr txBox="1"/>
          <p:nvPr/>
        </p:nvSpPr>
        <p:spPr>
          <a:xfrm>
            <a:off x="575143" y="4441285"/>
            <a:ext cx="32003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400" b="1" dirty="0">
                <a:solidFill>
                  <a:srgbClr val="408382"/>
                </a:solidFill>
                <a:latin typeface="+mj-lt"/>
              </a:rPr>
              <a:t>NADALJNJI KORAKI</a:t>
            </a:r>
            <a:endParaRPr lang="en-IE" sz="4400" dirty="0">
              <a:solidFill>
                <a:srgbClr val="408382"/>
              </a:solidFill>
              <a:latin typeface="+mj-lt"/>
            </a:endParaRPr>
          </a:p>
        </p:txBody>
      </p:sp>
      <p:cxnSp>
        <p:nvCxnSpPr>
          <p:cNvPr id="14" name="Raven povezovalnik 13">
            <a:extLst>
              <a:ext uri="{FF2B5EF4-FFF2-40B4-BE49-F238E27FC236}">
                <a16:creationId xmlns:a16="http://schemas.microsoft.com/office/drawing/2014/main" id="{919C4BAD-80DC-E014-320B-1B8B707AD86B}"/>
              </a:ext>
            </a:extLst>
          </p:cNvPr>
          <p:cNvCxnSpPr/>
          <p:nvPr/>
        </p:nvCxnSpPr>
        <p:spPr>
          <a:xfrm>
            <a:off x="4724400" y="1790700"/>
            <a:ext cx="0" cy="6858000"/>
          </a:xfrm>
          <a:prstGeom prst="line">
            <a:avLst/>
          </a:prstGeom>
          <a:ln w="57150">
            <a:solidFill>
              <a:srgbClr val="4083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uščica: gor 23">
            <a:extLst>
              <a:ext uri="{FF2B5EF4-FFF2-40B4-BE49-F238E27FC236}">
                <a16:creationId xmlns:a16="http://schemas.microsoft.com/office/drawing/2014/main" id="{DB58E2D9-82E4-322D-FBDD-04D89F536DF3}"/>
              </a:ext>
            </a:extLst>
          </p:cNvPr>
          <p:cNvSpPr/>
          <p:nvPr/>
        </p:nvSpPr>
        <p:spPr>
          <a:xfrm>
            <a:off x="7992019" y="3475868"/>
            <a:ext cx="331792" cy="457710"/>
          </a:xfrm>
          <a:prstGeom prst="upArrow">
            <a:avLst/>
          </a:prstGeom>
          <a:solidFill>
            <a:srgbClr val="408382"/>
          </a:solidFill>
          <a:ln>
            <a:solidFill>
              <a:srgbClr val="40838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>
              <a:latin typeface="+mj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754ADFE-0F72-805F-D64A-5BE9216D08E8}"/>
              </a:ext>
            </a:extLst>
          </p:cNvPr>
          <p:cNvGrpSpPr/>
          <p:nvPr/>
        </p:nvGrpSpPr>
        <p:grpSpPr>
          <a:xfrm>
            <a:off x="5032386" y="4096560"/>
            <a:ext cx="6251063" cy="4786583"/>
            <a:chOff x="5032383" y="3831706"/>
            <a:chExt cx="6251063" cy="4786583"/>
          </a:xfrm>
        </p:grpSpPr>
        <p:sp>
          <p:nvSpPr>
            <p:cNvPr id="15" name="Pravokotnik 14">
              <a:extLst>
                <a:ext uri="{FF2B5EF4-FFF2-40B4-BE49-F238E27FC236}">
                  <a16:creationId xmlns:a16="http://schemas.microsoft.com/office/drawing/2014/main" id="{81BE6431-F1EC-E744-6882-D3C82182F66C}"/>
                </a:ext>
              </a:extLst>
            </p:cNvPr>
            <p:cNvSpPr/>
            <p:nvPr/>
          </p:nvSpPr>
          <p:spPr>
            <a:xfrm>
              <a:off x="5032383" y="7523257"/>
              <a:ext cx="6251063" cy="1095032"/>
            </a:xfrm>
            <a:prstGeom prst="rect">
              <a:avLst/>
            </a:prstGeom>
            <a:solidFill>
              <a:srgbClr val="408382">
                <a:alpha val="50000"/>
              </a:srgbClr>
            </a:solidFill>
            <a:ln>
              <a:solidFill>
                <a:srgbClr val="40838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b="1" dirty="0">
                  <a:solidFill>
                    <a:schemeClr val="tx1"/>
                  </a:solidFill>
                  <a:latin typeface="+mj-lt"/>
                </a:rPr>
                <a:t>PODPORA RAZVOJU VSEBIN IN PONUDBE PRI PONUDNIKIH IN ŠIRŠE V LOKALNEM OKOLJU</a:t>
              </a:r>
            </a:p>
          </p:txBody>
        </p:sp>
        <p:sp>
          <p:nvSpPr>
            <p:cNvPr id="16" name="Pravokotnik 15">
              <a:extLst>
                <a:ext uri="{FF2B5EF4-FFF2-40B4-BE49-F238E27FC236}">
                  <a16:creationId xmlns:a16="http://schemas.microsoft.com/office/drawing/2014/main" id="{DC6DB7B6-908A-A284-721E-A7F0AE65925C}"/>
                </a:ext>
              </a:extLst>
            </p:cNvPr>
            <p:cNvSpPr/>
            <p:nvPr/>
          </p:nvSpPr>
          <p:spPr>
            <a:xfrm>
              <a:off x="5032383" y="3831706"/>
              <a:ext cx="6251059" cy="725811"/>
            </a:xfrm>
            <a:prstGeom prst="rect">
              <a:avLst/>
            </a:prstGeom>
            <a:solidFill>
              <a:srgbClr val="408382">
                <a:alpha val="50000"/>
              </a:srgbClr>
            </a:solidFill>
            <a:ln>
              <a:solidFill>
                <a:srgbClr val="40838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b="1" dirty="0">
                  <a:solidFill>
                    <a:schemeClr val="tx1"/>
                  </a:solidFill>
                  <a:latin typeface="+mj-lt"/>
                </a:rPr>
                <a:t>PODPORA PRODAJI DOSTOPNIH PRODUKTOV IN STORITEV</a:t>
              </a:r>
            </a:p>
          </p:txBody>
        </p:sp>
        <p:sp>
          <p:nvSpPr>
            <p:cNvPr id="9" name="Pravokotnik 8">
              <a:extLst>
                <a:ext uri="{FF2B5EF4-FFF2-40B4-BE49-F238E27FC236}">
                  <a16:creationId xmlns:a16="http://schemas.microsoft.com/office/drawing/2014/main" id="{A2474D01-A78F-8784-1959-76B1426B98F1}"/>
                </a:ext>
              </a:extLst>
            </p:cNvPr>
            <p:cNvSpPr/>
            <p:nvPr/>
          </p:nvSpPr>
          <p:spPr>
            <a:xfrm>
              <a:off x="5095742" y="5164560"/>
              <a:ext cx="2676657" cy="1818792"/>
            </a:xfrm>
            <a:prstGeom prst="rect">
              <a:avLst/>
            </a:prstGeom>
            <a:solidFill>
              <a:srgbClr val="408382">
                <a:alpha val="50000"/>
              </a:srgbClr>
            </a:solidFill>
            <a:ln>
              <a:solidFill>
                <a:srgbClr val="40838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sl-SI" sz="2000" b="1" dirty="0">
                  <a:solidFill>
                    <a:schemeClr val="tx1"/>
                  </a:solidFill>
                  <a:latin typeface="+mj-lt"/>
                </a:rPr>
                <a:t>Booking center in IT orodje v podporo poslovanju vseh deležnikov</a:t>
              </a:r>
              <a:endParaRPr lang="en-IE" sz="2000" b="1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1" name="Pravokotnik 10">
              <a:extLst>
                <a:ext uri="{FF2B5EF4-FFF2-40B4-BE49-F238E27FC236}">
                  <a16:creationId xmlns:a16="http://schemas.microsoft.com/office/drawing/2014/main" id="{4787F906-B148-E4A5-AFBD-3C6EFF437821}"/>
                </a:ext>
              </a:extLst>
            </p:cNvPr>
            <p:cNvSpPr/>
            <p:nvPr/>
          </p:nvSpPr>
          <p:spPr>
            <a:xfrm>
              <a:off x="8471985" y="5222942"/>
              <a:ext cx="2811458" cy="1818792"/>
            </a:xfrm>
            <a:prstGeom prst="rect">
              <a:avLst/>
            </a:prstGeom>
            <a:solidFill>
              <a:srgbClr val="408382">
                <a:alpha val="50000"/>
              </a:srgbClr>
            </a:solidFill>
            <a:ln>
              <a:solidFill>
                <a:srgbClr val="40838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  <a:latin typeface="+mj-lt"/>
                </a:rPr>
                <a:t>EU FINANCIRANJE</a:t>
              </a:r>
            </a:p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sl-SI" b="1" dirty="0">
                  <a:solidFill>
                    <a:schemeClr val="tx1"/>
                  </a:solidFill>
                  <a:latin typeface="+mj-lt"/>
                </a:rPr>
                <a:t>SMARTER</a:t>
              </a:r>
              <a:r>
                <a:rPr lang="en-GB" b="1" dirty="0">
                  <a:solidFill>
                    <a:schemeClr val="tx1"/>
                  </a:solidFill>
                  <a:latin typeface="+mj-lt"/>
                </a:rPr>
                <a:t> A</a:t>
              </a:r>
              <a:r>
                <a:rPr lang="sl-SI" b="1" dirty="0">
                  <a:solidFill>
                    <a:schemeClr val="tx1"/>
                  </a:solidFill>
                  <a:latin typeface="+mj-lt"/>
                </a:rPr>
                <a:t>O</a:t>
              </a:r>
              <a:r>
                <a:rPr lang="en-GB" b="1" dirty="0">
                  <a:solidFill>
                    <a:schemeClr val="tx1"/>
                  </a:solidFill>
                  <a:latin typeface="+mj-lt"/>
                </a:rPr>
                <a:t>E: 3.000 € za </a:t>
              </a:r>
              <a:r>
                <a:rPr lang="en-GB" b="1" dirty="0" err="1">
                  <a:solidFill>
                    <a:schemeClr val="tx1"/>
                  </a:solidFill>
                  <a:latin typeface="+mj-lt"/>
                </a:rPr>
                <a:t>ponudnike</a:t>
              </a:r>
              <a:endParaRPr lang="en-GB" b="1" dirty="0">
                <a:solidFill>
                  <a:schemeClr val="tx1"/>
                </a:solidFill>
                <a:latin typeface="+mj-lt"/>
              </a:endParaRPr>
            </a:p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GB" b="1" dirty="0">
                  <a:solidFill>
                    <a:schemeClr val="tx1"/>
                  </a:solidFill>
                  <a:latin typeface="+mj-lt"/>
                </a:rPr>
                <a:t>Interreg: AoE Bike Trail, Amazing AoE; Inclusive Border Cycling </a:t>
              </a:r>
            </a:p>
          </p:txBody>
        </p:sp>
      </p:grpSp>
      <p:pic>
        <p:nvPicPr>
          <p:cNvPr id="18" name="Slika 17">
            <a:extLst>
              <a:ext uri="{FF2B5EF4-FFF2-40B4-BE49-F238E27FC236}">
                <a16:creationId xmlns:a16="http://schemas.microsoft.com/office/drawing/2014/main" id="{277EE367-E09F-0BB7-D279-DA28FA0478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562" y="210806"/>
            <a:ext cx="6238438" cy="7759759"/>
          </a:xfrm>
          <a:prstGeom prst="rect">
            <a:avLst/>
          </a:prstGeom>
        </p:spPr>
      </p:pic>
      <p:sp>
        <p:nvSpPr>
          <p:cNvPr id="21" name="PoljeZBesedilom 20">
            <a:extLst>
              <a:ext uri="{FF2B5EF4-FFF2-40B4-BE49-F238E27FC236}">
                <a16:creationId xmlns:a16="http://schemas.microsoft.com/office/drawing/2014/main" id="{FD876A3F-A46C-99DD-9121-5019FF6148B2}"/>
              </a:ext>
            </a:extLst>
          </p:cNvPr>
          <p:cNvSpPr txBox="1"/>
          <p:nvPr/>
        </p:nvSpPr>
        <p:spPr>
          <a:xfrm>
            <a:off x="11718678" y="8024540"/>
            <a:ext cx="53339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2400" dirty="0">
                <a:latin typeface="+mj-lt"/>
              </a:rPr>
              <a:t>Širitev modela na kolesarsko pot ob železni zavesi</a:t>
            </a:r>
          </a:p>
          <a:p>
            <a:pPr algn="ctr"/>
            <a:r>
              <a:rPr lang="sl-SI" sz="2400" dirty="0">
                <a:solidFill>
                  <a:srgbClr val="408382"/>
                </a:solidFill>
                <a:latin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https://en.eurovelo.com/ev13</a:t>
            </a:r>
            <a:r>
              <a:rPr lang="sl-SI" sz="2400" dirty="0">
                <a:solidFill>
                  <a:srgbClr val="408382"/>
                </a:solidFill>
                <a:latin typeface="+mj-lt"/>
              </a:rPr>
              <a:t> </a:t>
            </a:r>
          </a:p>
        </p:txBody>
      </p:sp>
      <p:pic>
        <p:nvPicPr>
          <p:cNvPr id="12" name="Slika 11">
            <a:extLst>
              <a:ext uri="{FF2B5EF4-FFF2-40B4-BE49-F238E27FC236}">
                <a16:creationId xmlns:a16="http://schemas.microsoft.com/office/drawing/2014/main" id="{B0796394-D726-6773-130C-54D2091EC6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8281" y="551132"/>
            <a:ext cx="8617961" cy="2832296"/>
          </a:xfrm>
          <a:prstGeom prst="rect">
            <a:avLst/>
          </a:prstGeom>
        </p:spPr>
      </p:pic>
      <p:pic>
        <p:nvPicPr>
          <p:cNvPr id="22" name="Picture 21" descr="A blue flag with yellow stars and a number 13&#10;&#10;Description automatically generated">
            <a:extLst>
              <a:ext uri="{FF2B5EF4-FFF2-40B4-BE49-F238E27FC236}">
                <a16:creationId xmlns:a16="http://schemas.microsoft.com/office/drawing/2014/main" id="{655B47BD-1B41-724A-AB73-066D815DDE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8281804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901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oljeZBesedilom 12">
            <a:extLst>
              <a:ext uri="{FF2B5EF4-FFF2-40B4-BE49-F238E27FC236}">
                <a16:creationId xmlns:a16="http://schemas.microsoft.com/office/drawing/2014/main" id="{728BBAA3-7110-281B-C103-B59CE8EAFBB7}"/>
              </a:ext>
            </a:extLst>
          </p:cNvPr>
          <p:cNvSpPr txBox="1"/>
          <p:nvPr/>
        </p:nvSpPr>
        <p:spPr>
          <a:xfrm>
            <a:off x="6695561" y="559630"/>
            <a:ext cx="11048999" cy="1090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200" b="1" kern="1200" dirty="0">
                <a:solidFill>
                  <a:srgbClr val="408382"/>
                </a:solidFill>
                <a:latin typeface="+mj-lt"/>
                <a:ea typeface="+mj-ea"/>
                <a:cs typeface="+mj-cs"/>
              </a:rPr>
              <a:t>LOOS-EN-GOHELLE -  KOPIRATI VS KAPIRATI.</a:t>
            </a:r>
            <a:endParaRPr lang="sl-SI" sz="5200" b="1" kern="1200" dirty="0">
              <a:solidFill>
                <a:srgbClr val="408382"/>
              </a:solidFill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kern="1200" dirty="0" err="1">
                <a:latin typeface="+mj-lt"/>
                <a:ea typeface="+mj-ea"/>
                <a:cs typeface="+mj-cs"/>
              </a:rPr>
              <a:t>Transformacija</a:t>
            </a:r>
            <a:r>
              <a:rPr lang="en-US" sz="40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latin typeface="+mj-lt"/>
                <a:ea typeface="+mj-ea"/>
                <a:cs typeface="+mj-cs"/>
              </a:rPr>
              <a:t>rudarske</a:t>
            </a:r>
            <a:r>
              <a:rPr lang="en-US" sz="40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latin typeface="+mj-lt"/>
                <a:ea typeface="+mj-ea"/>
                <a:cs typeface="+mj-cs"/>
              </a:rPr>
              <a:t>občine</a:t>
            </a:r>
            <a:r>
              <a:rPr lang="en-US" sz="40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latin typeface="+mj-lt"/>
                <a:ea typeface="+mj-ea"/>
                <a:cs typeface="+mj-cs"/>
              </a:rPr>
              <a:t>na</a:t>
            </a:r>
            <a:r>
              <a:rPr lang="en-US" sz="40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latin typeface="+mj-lt"/>
                <a:ea typeface="+mj-ea"/>
                <a:cs typeface="+mj-cs"/>
              </a:rPr>
              <a:t>severu</a:t>
            </a:r>
            <a:r>
              <a:rPr lang="en-US" sz="40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latin typeface="+mj-lt"/>
                <a:ea typeface="+mj-ea"/>
                <a:cs typeface="+mj-cs"/>
              </a:rPr>
              <a:t>Francije</a:t>
            </a:r>
            <a:r>
              <a:rPr lang="en-US" sz="4000" kern="1200" dirty="0"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9" name="PoljeZBesedilom 8">
            <a:extLst>
              <a:ext uri="{FF2B5EF4-FFF2-40B4-BE49-F238E27FC236}">
                <a16:creationId xmlns:a16="http://schemas.microsoft.com/office/drawing/2014/main" id="{88FEAF94-AB54-98AE-5AB4-BDAC49F9D115}"/>
              </a:ext>
            </a:extLst>
          </p:cNvPr>
          <p:cNvSpPr txBox="1"/>
          <p:nvPr/>
        </p:nvSpPr>
        <p:spPr>
          <a:xfrm>
            <a:off x="685800" y="2829058"/>
            <a:ext cx="5410199" cy="46288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 err="1"/>
              <a:t>Prehod</a:t>
            </a:r>
            <a:r>
              <a:rPr lang="en-US" sz="2800" dirty="0"/>
              <a:t> </a:t>
            </a:r>
            <a:r>
              <a:rPr lang="en-US" sz="2800" dirty="0" err="1"/>
              <a:t>iz</a:t>
            </a:r>
            <a:r>
              <a:rPr lang="en-US" sz="2800" dirty="0"/>
              <a:t> </a:t>
            </a:r>
            <a:r>
              <a:rPr lang="en-US" sz="2800" dirty="0" err="1"/>
              <a:t>stanja</a:t>
            </a:r>
            <a:r>
              <a:rPr lang="en-US" sz="2800" dirty="0"/>
              <a:t>, </a:t>
            </a:r>
            <a:r>
              <a:rPr lang="en-US" sz="2800" i="1" dirty="0" err="1"/>
              <a:t>kot</a:t>
            </a:r>
            <a:r>
              <a:rPr lang="en-US" sz="2800" i="1" dirty="0"/>
              <a:t> je</a:t>
            </a:r>
            <a:r>
              <a:rPr lang="en-US" sz="2800" dirty="0"/>
              <a:t>, v </a:t>
            </a:r>
            <a:r>
              <a:rPr lang="en-US" sz="2800" dirty="0" err="1"/>
              <a:t>želeno</a:t>
            </a:r>
            <a:r>
              <a:rPr lang="en-US" sz="2800" dirty="0"/>
              <a:t> </a:t>
            </a:r>
            <a:r>
              <a:rPr lang="en-US" sz="2800" dirty="0" err="1"/>
              <a:t>stanje</a:t>
            </a:r>
            <a:r>
              <a:rPr lang="en-US" sz="2800" dirty="0"/>
              <a:t>, </a:t>
            </a:r>
            <a:r>
              <a:rPr lang="en-US" sz="2800" dirty="0" err="1"/>
              <a:t>sledeč</a:t>
            </a:r>
            <a:r>
              <a:rPr lang="en-US" sz="2800" dirty="0"/>
              <a:t> </a:t>
            </a:r>
            <a:r>
              <a:rPr lang="en-US" sz="2800" dirty="0" err="1"/>
              <a:t>zgornjim</a:t>
            </a:r>
            <a:r>
              <a:rPr lang="en-US" sz="2800" dirty="0"/>
              <a:t> </a:t>
            </a:r>
            <a:r>
              <a:rPr lang="en-US" sz="2800" dirty="0" err="1"/>
              <a:t>principom</a:t>
            </a:r>
            <a:r>
              <a:rPr lang="en-US" sz="2800" dirty="0"/>
              <a:t>, </a:t>
            </a:r>
            <a:r>
              <a:rPr lang="en-US" sz="2800" dirty="0" err="1"/>
              <a:t>ustvarja</a:t>
            </a:r>
            <a:r>
              <a:rPr lang="en-US" sz="2800" dirty="0"/>
              <a:t> novo </a:t>
            </a:r>
            <a:r>
              <a:rPr lang="en-US" sz="2800" dirty="0" err="1"/>
              <a:t>področje</a:t>
            </a:r>
            <a:r>
              <a:rPr lang="en-US" sz="2800" dirty="0"/>
              <a:t> INVESTIRANJA IN INOVIRANJA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vseh</a:t>
            </a:r>
            <a:r>
              <a:rPr lang="en-US" sz="2800" dirty="0"/>
              <a:t> </a:t>
            </a:r>
            <a:r>
              <a:rPr lang="en-US" sz="2800" dirty="0" err="1"/>
              <a:t>nivojih</a:t>
            </a:r>
            <a:r>
              <a:rPr lang="en-US" sz="2800" dirty="0"/>
              <a:t> in </a:t>
            </a:r>
            <a:r>
              <a:rPr lang="en-US" sz="2800" dirty="0" err="1"/>
              <a:t>pri</a:t>
            </a:r>
            <a:r>
              <a:rPr lang="en-US" sz="2800" dirty="0"/>
              <a:t> </a:t>
            </a:r>
            <a:r>
              <a:rPr lang="en-US" sz="2800" dirty="0" err="1"/>
              <a:t>vseh</a:t>
            </a:r>
            <a:r>
              <a:rPr lang="en-US" sz="2800" dirty="0"/>
              <a:t> </a:t>
            </a:r>
            <a:r>
              <a:rPr lang="en-US" sz="2800" dirty="0" err="1"/>
              <a:t>deležnikih</a:t>
            </a:r>
            <a:r>
              <a:rPr lang="en-US" sz="2800" dirty="0"/>
              <a:t>, v </a:t>
            </a:r>
            <a:r>
              <a:rPr lang="en-US" sz="2800" dirty="0" err="1"/>
              <a:t>klasičnem</a:t>
            </a:r>
            <a:r>
              <a:rPr lang="en-US" sz="2800" dirty="0"/>
              <a:t> </a:t>
            </a:r>
            <a:r>
              <a:rPr lang="en-US" sz="2800" dirty="0" err="1"/>
              <a:t>smislu</a:t>
            </a:r>
            <a:r>
              <a:rPr lang="en-US" sz="2800" dirty="0"/>
              <a:t> z </a:t>
            </a:r>
            <a:r>
              <a:rPr lang="en-US" sz="2800" dirty="0" err="1"/>
              <a:t>novimi</a:t>
            </a:r>
            <a:r>
              <a:rPr lang="en-US" sz="2800" dirty="0"/>
              <a:t> </a:t>
            </a:r>
            <a:r>
              <a:rPr lang="en-US" sz="2800" dirty="0" err="1"/>
              <a:t>horizontalnimi</a:t>
            </a:r>
            <a:r>
              <a:rPr lang="en-US" sz="2800" dirty="0"/>
              <a:t> in </a:t>
            </a:r>
            <a:r>
              <a:rPr lang="en-US" sz="2800" dirty="0" err="1"/>
              <a:t>vrednostnimi</a:t>
            </a:r>
            <a:r>
              <a:rPr lang="en-US" sz="2800" dirty="0"/>
              <a:t> </a:t>
            </a:r>
            <a:r>
              <a:rPr lang="en-US" sz="2800" dirty="0" err="1"/>
              <a:t>podstatmi</a:t>
            </a:r>
            <a:r>
              <a:rPr lang="en-US" sz="2800" dirty="0"/>
              <a:t>.</a:t>
            </a:r>
          </a:p>
          <a:p>
            <a:pPr>
              <a:spcAft>
                <a:spcPts val="600"/>
              </a:spcAft>
            </a:pPr>
            <a:endParaRPr lang="en-US" sz="2800" dirty="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Nova </a:t>
            </a:r>
            <a:r>
              <a:rPr lang="en-US" sz="2800" dirty="0" err="1"/>
              <a:t>normalnost</a:t>
            </a:r>
            <a:r>
              <a:rPr lang="en-US" sz="2800" dirty="0"/>
              <a:t> in </a:t>
            </a:r>
            <a:r>
              <a:rPr lang="en-US" sz="2800" dirty="0" err="1"/>
              <a:t>novi</a:t>
            </a:r>
            <a:r>
              <a:rPr lang="en-US" sz="2800" dirty="0"/>
              <a:t> BAU.</a:t>
            </a:r>
          </a:p>
        </p:txBody>
      </p:sp>
      <p:pic>
        <p:nvPicPr>
          <p:cNvPr id="11" name="Picture 7" descr="A diagram of a diagram of a change&#10;&#10;Description automatically generated with medium confidence">
            <a:extLst>
              <a:ext uri="{FF2B5EF4-FFF2-40B4-BE49-F238E27FC236}">
                <a16:creationId xmlns:a16="http://schemas.microsoft.com/office/drawing/2014/main" id="{B9247839-31E0-3F9D-388F-6C13CD44B5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426"/>
          <a:stretch/>
        </p:blipFill>
        <p:spPr>
          <a:xfrm>
            <a:off x="8001000" y="2107222"/>
            <a:ext cx="8861925" cy="6072556"/>
          </a:xfrm>
          <a:prstGeom prst="rect">
            <a:avLst/>
          </a:prstGeom>
        </p:spPr>
      </p:pic>
      <p:pic>
        <p:nvPicPr>
          <p:cNvPr id="6" name="Picture 5" descr="A logo with a bird and trees&#10;&#10;Description automatically generated">
            <a:extLst>
              <a:ext uri="{FF2B5EF4-FFF2-40B4-BE49-F238E27FC236}">
                <a16:creationId xmlns:a16="http://schemas.microsoft.com/office/drawing/2014/main" id="{EF2EDBAB-D841-C05A-E34F-7B103BBE5E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9278844"/>
            <a:ext cx="888268" cy="896400"/>
          </a:xfrm>
          <a:prstGeom prst="rect">
            <a:avLst/>
          </a:prstGeom>
        </p:spPr>
      </p:pic>
      <p:cxnSp>
        <p:nvCxnSpPr>
          <p:cNvPr id="2" name="Raven povezovalnik 13">
            <a:extLst>
              <a:ext uri="{FF2B5EF4-FFF2-40B4-BE49-F238E27FC236}">
                <a16:creationId xmlns:a16="http://schemas.microsoft.com/office/drawing/2014/main" id="{BD35D74A-F3FD-A28F-13EF-2F5AA5CDF4E9}"/>
              </a:ext>
            </a:extLst>
          </p:cNvPr>
          <p:cNvCxnSpPr/>
          <p:nvPr/>
        </p:nvCxnSpPr>
        <p:spPr>
          <a:xfrm>
            <a:off x="6477000" y="1790700"/>
            <a:ext cx="0" cy="6858000"/>
          </a:xfrm>
          <a:prstGeom prst="line">
            <a:avLst/>
          </a:prstGeom>
          <a:ln w="57150">
            <a:solidFill>
              <a:srgbClr val="4083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9885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B4F218-159C-2209-7B10-ED33AE2BB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Slika 11">
            <a:extLst>
              <a:ext uri="{FF2B5EF4-FFF2-40B4-BE49-F238E27FC236}">
                <a16:creationId xmlns:a16="http://schemas.microsoft.com/office/drawing/2014/main" id="{13E6F373-7B81-C96A-15FB-C5B06BBD60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8258" y="8389475"/>
            <a:ext cx="7290332" cy="1873564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D516E29E-5EB0-15BD-C8A1-307A94EF3A65}"/>
              </a:ext>
            </a:extLst>
          </p:cNvPr>
          <p:cNvSpPr/>
          <p:nvPr/>
        </p:nvSpPr>
        <p:spPr>
          <a:xfrm>
            <a:off x="17166725" y="9306197"/>
            <a:ext cx="864000" cy="81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10" name="PoljeZBesedilom 9">
            <a:extLst>
              <a:ext uri="{FF2B5EF4-FFF2-40B4-BE49-F238E27FC236}">
                <a16:creationId xmlns:a16="http://schemas.microsoft.com/office/drawing/2014/main" id="{49AF07BB-D13A-D9D6-79A1-A1A86FD90A69}"/>
              </a:ext>
            </a:extLst>
          </p:cNvPr>
          <p:cNvSpPr txBox="1"/>
          <p:nvPr/>
        </p:nvSpPr>
        <p:spPr>
          <a:xfrm>
            <a:off x="609600" y="4420225"/>
            <a:ext cx="30494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400" b="1" dirty="0">
                <a:solidFill>
                  <a:srgbClr val="408382"/>
                </a:solidFill>
                <a:latin typeface="+mj-lt"/>
                <a:cs typeface="Martel 1 Heavy"/>
              </a:rPr>
              <a:t>ZAKLJUČKI </a:t>
            </a:r>
          </a:p>
        </p:txBody>
      </p:sp>
      <p:cxnSp>
        <p:nvCxnSpPr>
          <p:cNvPr id="14" name="Raven povezovalnik 13">
            <a:extLst>
              <a:ext uri="{FF2B5EF4-FFF2-40B4-BE49-F238E27FC236}">
                <a16:creationId xmlns:a16="http://schemas.microsoft.com/office/drawing/2014/main" id="{05E67551-152E-03B7-96E7-DDFC27107875}"/>
              </a:ext>
            </a:extLst>
          </p:cNvPr>
          <p:cNvCxnSpPr/>
          <p:nvPr/>
        </p:nvCxnSpPr>
        <p:spPr>
          <a:xfrm>
            <a:off x="4724400" y="1790700"/>
            <a:ext cx="0" cy="6858000"/>
          </a:xfrm>
          <a:prstGeom prst="line">
            <a:avLst/>
          </a:prstGeom>
          <a:ln w="57150">
            <a:solidFill>
              <a:srgbClr val="4083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oljeZBesedilom 14">
            <a:extLst>
              <a:ext uri="{FF2B5EF4-FFF2-40B4-BE49-F238E27FC236}">
                <a16:creationId xmlns:a16="http://schemas.microsoft.com/office/drawing/2014/main" id="{EE95F818-8F1E-20BF-1BF9-5C38067521F5}"/>
              </a:ext>
            </a:extLst>
          </p:cNvPr>
          <p:cNvSpPr txBox="1"/>
          <p:nvPr/>
        </p:nvSpPr>
        <p:spPr>
          <a:xfrm>
            <a:off x="4953000" y="1726436"/>
            <a:ext cx="44958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3200" dirty="0">
                <a:cs typeface="Martel 2 Bold"/>
              </a:rPr>
              <a:t>Nova kultura razvojnega sodelovanja med javnim in zasebnim sektorjem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l-SI" sz="3200" dirty="0">
              <a:cs typeface="Martel 2 Bold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3200" dirty="0">
                <a:cs typeface="Martel 2 Bold"/>
              </a:rPr>
              <a:t>Če se ne proda, nima vrednosti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l-SI" sz="3200" dirty="0">
              <a:cs typeface="Martel 2 Bold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3200" dirty="0">
                <a:cs typeface="Martel 2 Bold"/>
              </a:rPr>
              <a:t>Ekipa z dolgoročno ambicijo in pripravljenostjo za učenje in prilagajanje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l-SI" sz="3200" dirty="0">
              <a:cs typeface="Martel 2 Bold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3200" dirty="0">
                <a:cs typeface="Martel 2 Bold"/>
              </a:rPr>
              <a:t>Presoja glede na rezultat  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23BAF2A-AD9F-44C4-E3DF-C4237230AF18}"/>
              </a:ext>
            </a:extLst>
          </p:cNvPr>
          <p:cNvSpPr/>
          <p:nvPr/>
        </p:nvSpPr>
        <p:spPr>
          <a:xfrm>
            <a:off x="17167712" y="9322044"/>
            <a:ext cx="864000" cy="81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pic>
        <p:nvPicPr>
          <p:cNvPr id="11" name="Picture 10" descr="A logo with a bird and trees&#10;&#10;Description automatically generated">
            <a:extLst>
              <a:ext uri="{FF2B5EF4-FFF2-40B4-BE49-F238E27FC236}">
                <a16:creationId xmlns:a16="http://schemas.microsoft.com/office/drawing/2014/main" id="{90D47EC8-460E-AE9B-87AF-93A137908B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9278844"/>
            <a:ext cx="887472" cy="896400"/>
          </a:xfrm>
          <a:prstGeom prst="rect">
            <a:avLst/>
          </a:prstGeom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2FAC358B-9CE3-D51C-BDB7-84D02BD522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6000" y="76062"/>
            <a:ext cx="7094835" cy="5761219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20FCE89B-58A0-CB15-9F13-05F0CE2901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77600" y="5446558"/>
            <a:ext cx="7760192" cy="338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46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B72A2-A03B-A207-21C8-8BBF64BF3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jeZBesedilom 9">
            <a:extLst>
              <a:ext uri="{FF2B5EF4-FFF2-40B4-BE49-F238E27FC236}">
                <a16:creationId xmlns:a16="http://schemas.microsoft.com/office/drawing/2014/main" id="{2A47F919-B8CB-91D2-E151-393CF0F3CE1B}"/>
              </a:ext>
            </a:extLst>
          </p:cNvPr>
          <p:cNvSpPr txBox="1"/>
          <p:nvPr/>
        </p:nvSpPr>
        <p:spPr>
          <a:xfrm>
            <a:off x="4991100" y="1714500"/>
            <a:ext cx="8305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6600" b="1" dirty="0">
                <a:solidFill>
                  <a:srgbClr val="408382"/>
                </a:solidFill>
                <a:cs typeface="Martel 1 Heavy"/>
              </a:rPr>
              <a:t>HVALA ZA POZORNOST </a:t>
            </a:r>
          </a:p>
        </p:txBody>
      </p:sp>
      <p:sp>
        <p:nvSpPr>
          <p:cNvPr id="15" name="PoljeZBesedilom 14">
            <a:extLst>
              <a:ext uri="{FF2B5EF4-FFF2-40B4-BE49-F238E27FC236}">
                <a16:creationId xmlns:a16="http://schemas.microsoft.com/office/drawing/2014/main" id="{4448E688-E9D3-6AD5-9D5F-518F3FA8E4AD}"/>
              </a:ext>
            </a:extLst>
          </p:cNvPr>
          <p:cNvSpPr txBox="1"/>
          <p:nvPr/>
        </p:nvSpPr>
        <p:spPr>
          <a:xfrm>
            <a:off x="6286500" y="3989338"/>
            <a:ext cx="5715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3600" spc="228" dirty="0">
                <a:cs typeface="Martel 2 Bold"/>
              </a:rPr>
              <a:t>Urška Dolinar</a:t>
            </a:r>
          </a:p>
          <a:p>
            <a:pPr algn="ctr"/>
            <a:r>
              <a:rPr lang="sl-SI" sz="3600" spc="228" dirty="0">
                <a:cs typeface="Martel 2 Bold"/>
              </a:rPr>
              <a:t>Zavod Iskriva</a:t>
            </a:r>
          </a:p>
          <a:p>
            <a:pPr algn="ctr"/>
            <a:r>
              <a:rPr lang="sl-SI" sz="3600" spc="228" dirty="0">
                <a:cs typeface="Martel 2 Bold"/>
              </a:rPr>
              <a:t>urska.dolinar@iskriva.net</a:t>
            </a:r>
          </a:p>
          <a:p>
            <a:pPr algn="ctr"/>
            <a:r>
              <a:rPr lang="sl-SI" sz="3600" spc="228" dirty="0">
                <a:solidFill>
                  <a:srgbClr val="408382"/>
                </a:solidFill>
                <a:cs typeface="Martel 2 Bold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https://visitaoe.com/</a:t>
            </a:r>
            <a:endParaRPr lang="sl-SI" sz="3600" spc="228" dirty="0">
              <a:solidFill>
                <a:srgbClr val="408382"/>
              </a:solidFill>
              <a:cs typeface="Martel 2 Bold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1F3AD64-8865-FE8B-2FA6-BC0191C6E894}"/>
              </a:ext>
            </a:extLst>
          </p:cNvPr>
          <p:cNvSpPr/>
          <p:nvPr/>
        </p:nvSpPr>
        <p:spPr>
          <a:xfrm>
            <a:off x="17166725" y="9306197"/>
            <a:ext cx="864000" cy="81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DFB2691-E287-8569-8431-23DE619627CF}"/>
              </a:ext>
            </a:extLst>
          </p:cNvPr>
          <p:cNvSpPr/>
          <p:nvPr/>
        </p:nvSpPr>
        <p:spPr>
          <a:xfrm>
            <a:off x="17167712" y="9322044"/>
            <a:ext cx="864000" cy="81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pic>
        <p:nvPicPr>
          <p:cNvPr id="8" name="Picture 7" descr="A logo with a bird and trees&#10;&#10;Description automatically generated">
            <a:extLst>
              <a:ext uri="{FF2B5EF4-FFF2-40B4-BE49-F238E27FC236}">
                <a16:creationId xmlns:a16="http://schemas.microsoft.com/office/drawing/2014/main" id="{C2C41F9D-9AE8-4A08-A713-841B80F016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725" y="9278844"/>
            <a:ext cx="887472" cy="896400"/>
          </a:xfrm>
          <a:prstGeom prst="rect">
            <a:avLst/>
          </a:prstGeom>
        </p:spPr>
      </p:pic>
      <p:pic>
        <p:nvPicPr>
          <p:cNvPr id="19" name="Picture 18" descr="A blue and green flag with a yellow star&#10;&#10;Description automatically generated">
            <a:extLst>
              <a:ext uri="{FF2B5EF4-FFF2-40B4-BE49-F238E27FC236}">
                <a16:creationId xmlns:a16="http://schemas.microsoft.com/office/drawing/2014/main" id="{FE3B2E55-55EF-FF28-815B-EB18975975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00" y="6751900"/>
            <a:ext cx="7920000" cy="3358854"/>
          </a:xfrm>
          <a:prstGeom prst="rect">
            <a:avLst/>
          </a:prstGeom>
        </p:spPr>
      </p:pic>
      <p:pic>
        <p:nvPicPr>
          <p:cNvPr id="21" name="Picture 20" descr="A blue flag with yellow stars and a red line&#10;&#10;Description automatically generated">
            <a:extLst>
              <a:ext uri="{FF2B5EF4-FFF2-40B4-BE49-F238E27FC236}">
                <a16:creationId xmlns:a16="http://schemas.microsoft.com/office/drawing/2014/main" id="{3F3CEB0F-12D7-3722-46E0-D225A305E9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602" y="6786900"/>
            <a:ext cx="8254408" cy="2700000"/>
          </a:xfrm>
          <a:prstGeom prst="rect">
            <a:avLst/>
          </a:prstGeom>
        </p:spPr>
      </p:pic>
      <p:cxnSp>
        <p:nvCxnSpPr>
          <p:cNvPr id="22" name="Raven povezovalnik 13">
            <a:extLst>
              <a:ext uri="{FF2B5EF4-FFF2-40B4-BE49-F238E27FC236}">
                <a16:creationId xmlns:a16="http://schemas.microsoft.com/office/drawing/2014/main" id="{BD3E9031-5E27-A99F-638E-8800472BEAB1}"/>
              </a:ext>
            </a:extLst>
          </p:cNvPr>
          <p:cNvCxnSpPr>
            <a:cxnSpLocks/>
          </p:cNvCxnSpPr>
          <p:nvPr/>
        </p:nvCxnSpPr>
        <p:spPr>
          <a:xfrm flipH="1">
            <a:off x="5505450" y="3314700"/>
            <a:ext cx="7277100" cy="0"/>
          </a:xfrm>
          <a:prstGeom prst="line">
            <a:avLst/>
          </a:prstGeom>
          <a:ln w="57150">
            <a:solidFill>
              <a:srgbClr val="4083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2518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isarna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487</Words>
  <Application>Microsoft Office PowerPoint</Application>
  <PresentationFormat>Po meri</PresentationFormat>
  <Paragraphs>98</Paragraphs>
  <Slides>11</Slides>
  <Notes>1</Notes>
  <HiddenSlides>0</HiddenSlides>
  <MMClips>0</MMClips>
  <ScaleCrop>false</ScaleCrop>
  <HeadingPairs>
    <vt:vector size="6" baseType="variant">
      <vt:variant>
        <vt:lpstr>Uporabljene pisave</vt:lpstr>
      </vt:variant>
      <vt:variant>
        <vt:i4>5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11</vt:i4>
      </vt:variant>
    </vt:vector>
  </HeadingPairs>
  <TitlesOfParts>
    <vt:vector size="17" baseType="lpstr">
      <vt:lpstr>Martel 2 Bold</vt:lpstr>
      <vt:lpstr>Calibri</vt:lpstr>
      <vt:lpstr>Arial</vt:lpstr>
      <vt:lpstr>Martel 1 Heavy</vt:lpstr>
      <vt:lpstr>Aptos</vt:lpstr>
      <vt:lpstr>Office Theme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PODROČJA RAZVOJA IN SODELOVANJA S SUBJEKTI V REGIJI</vt:lpstr>
      <vt:lpstr>PowerPointova predstavitev</vt:lpstr>
      <vt:lpstr>PowerPointova predstavitev</vt:lpstr>
      <vt:lpstr>PowerPointova predstavitev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SKUPNI PPT Nove investicije, skupni razvoj</dc:title>
  <dc:creator>Zdravko</dc:creator>
  <cp:lastModifiedBy>Urška Dolinar - Zavod Iskriva</cp:lastModifiedBy>
  <cp:revision>27</cp:revision>
  <dcterms:created xsi:type="dcterms:W3CDTF">2006-08-16T00:00:00Z</dcterms:created>
  <dcterms:modified xsi:type="dcterms:W3CDTF">2024-11-29T10:21:58Z</dcterms:modified>
  <dc:identifier>DAGT7C6Wexs</dc:identifier>
</cp:coreProperties>
</file>